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70" r:id="rId3"/>
    <p:sldId id="275" r:id="rId4"/>
    <p:sldId id="276" r:id="rId5"/>
    <p:sldId id="277" r:id="rId6"/>
    <p:sldId id="278" r:id="rId7"/>
    <p:sldId id="279" r:id="rId8"/>
    <p:sldId id="274" r:id="rId9"/>
    <p:sldId id="280" r:id="rId10"/>
    <p:sldId id="281" r:id="rId11"/>
    <p:sldId id="282" r:id="rId12"/>
    <p:sldId id="260" r:id="rId13"/>
    <p:sldId id="272" r:id="rId14"/>
    <p:sldId id="261" r:id="rId15"/>
    <p:sldId id="273" r:id="rId16"/>
    <p:sldId id="262" r:id="rId17"/>
    <p:sldId id="283" r:id="rId18"/>
    <p:sldId id="263" r:id="rId19"/>
    <p:sldId id="264" r:id="rId20"/>
    <p:sldId id="284" r:id="rId21"/>
    <p:sldId id="265" r:id="rId22"/>
    <p:sldId id="285" r:id="rId23"/>
    <p:sldId id="286" r:id="rId24"/>
    <p:sldId id="287" r:id="rId25"/>
    <p:sldId id="271"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78A3"/>
    <a:srgbClr val="6A9CB0"/>
    <a:srgbClr val="E0E580"/>
    <a:srgbClr val="759B86"/>
    <a:srgbClr val="0781FF"/>
    <a:srgbClr val="00CC60"/>
    <a:srgbClr val="FF8001"/>
    <a:srgbClr val="FF39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02"/>
    <p:restoredTop sz="94717"/>
  </p:normalViewPr>
  <p:slideViewPr>
    <p:cSldViewPr snapToGrid="0" snapToObjects="1">
      <p:cViewPr varScale="1">
        <p:scale>
          <a:sx n="111" d="100"/>
          <a:sy n="111" d="100"/>
        </p:scale>
        <p:origin x="240"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50AD-8DC0-854F-8FEA-0E86E7487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A1220C-6AE5-C248-B74F-6FAE1CBC0F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EB16F0-A2D0-0C47-8718-EE2B6DAD9D7A}"/>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5" name="Footer Placeholder 4">
            <a:extLst>
              <a:ext uri="{FF2B5EF4-FFF2-40B4-BE49-F238E27FC236}">
                <a16:creationId xmlns:a16="http://schemas.microsoft.com/office/drawing/2014/main" id="{D55A8DB0-E2DD-1F4E-A7E9-D6A16CF3F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CF74F-36DD-1340-BCA7-8E3B07DFA999}"/>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399575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D06E-B605-C244-AD36-65290BD29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C7AB3C-DBCA-6245-85D3-02074981D6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73DBC-2DD4-E244-87D1-6109FFB30E18}"/>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5" name="Footer Placeholder 4">
            <a:extLst>
              <a:ext uri="{FF2B5EF4-FFF2-40B4-BE49-F238E27FC236}">
                <a16:creationId xmlns:a16="http://schemas.microsoft.com/office/drawing/2014/main" id="{372C6CC2-4D92-7747-9F44-E0D2016F7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78482-F70F-894A-A717-34E097795A5F}"/>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358456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6DB9B5-9EA6-DD41-B051-93AF102379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093BA6-517A-E34F-92BE-303AE97415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3B58C-7634-784F-A8C9-E1118826C58B}"/>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5" name="Footer Placeholder 4">
            <a:extLst>
              <a:ext uri="{FF2B5EF4-FFF2-40B4-BE49-F238E27FC236}">
                <a16:creationId xmlns:a16="http://schemas.microsoft.com/office/drawing/2014/main" id="{79C71835-B53C-FF4F-9739-D57BD6ED9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7A437-957D-5A4A-984A-03366C27BA46}"/>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989559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9538-982C-1C4A-9403-76E4B1DF0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B5E2A-1B63-3047-A6CD-8B77CFE2E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E62E4-BD7E-5E48-B1AF-E22F5DD15D70}"/>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5" name="Footer Placeholder 4">
            <a:extLst>
              <a:ext uri="{FF2B5EF4-FFF2-40B4-BE49-F238E27FC236}">
                <a16:creationId xmlns:a16="http://schemas.microsoft.com/office/drawing/2014/main" id="{019381B9-A058-8A42-9C56-587C2ADE3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894-9BB2-254A-AB7B-0845FB0A74CA}"/>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98301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9E7A-3D79-244C-9A67-88487A642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FE1862-2C9F-A543-8777-E5D30FEF57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73B8BE-4DE3-3E4C-89AE-2AD314AEBC0F}"/>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5" name="Footer Placeholder 4">
            <a:extLst>
              <a:ext uri="{FF2B5EF4-FFF2-40B4-BE49-F238E27FC236}">
                <a16:creationId xmlns:a16="http://schemas.microsoft.com/office/drawing/2014/main" id="{522274CD-43E1-9D4C-A62D-E75A00D99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22FD7-4097-CD4B-AFAD-BD4865193915}"/>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791100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B221-9B56-0B42-BC59-C5F423443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5C90A-3480-BE4B-BD96-4961013C2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C59D5-ED25-1F4B-932E-6A054B7C3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C17E90-6168-BA45-9AE0-EDA9840DFD79}"/>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6" name="Footer Placeholder 5">
            <a:extLst>
              <a:ext uri="{FF2B5EF4-FFF2-40B4-BE49-F238E27FC236}">
                <a16:creationId xmlns:a16="http://schemas.microsoft.com/office/drawing/2014/main" id="{4DF91DF9-C37D-7744-9A4B-098ED3D877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6FDA2-4048-FE4B-A327-899403CC7DC8}"/>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220710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64C8-213E-074D-98F9-9C49A5678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AFBF2-203D-1541-9B24-D55676D3F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97768-01FB-9B47-882E-9BE24F77FE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E3B999-CC6B-DD46-BC1E-09E3CC7B77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052278-5772-A744-BA82-8AC1256904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FE7A57-707B-D04E-BF03-36686E94E015}"/>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8" name="Footer Placeholder 7">
            <a:extLst>
              <a:ext uri="{FF2B5EF4-FFF2-40B4-BE49-F238E27FC236}">
                <a16:creationId xmlns:a16="http://schemas.microsoft.com/office/drawing/2014/main" id="{0D3C626B-1817-9147-8A43-D2EF0592F2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E0127E-FF75-A84F-9D27-D310A8287710}"/>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321178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EE9A-EC82-4849-BFEA-5B0833D6B9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F5C577-4528-4E49-89FE-351551BEEE3C}"/>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4" name="Footer Placeholder 3">
            <a:extLst>
              <a:ext uri="{FF2B5EF4-FFF2-40B4-BE49-F238E27FC236}">
                <a16:creationId xmlns:a16="http://schemas.microsoft.com/office/drawing/2014/main" id="{C84871F9-CAAD-A243-A9EC-91C0C76D5F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DFCE15-36A3-B94C-BFDC-2BC0A04ACFAE}"/>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238321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5A33EF-D1B0-584B-A97D-2340158E9984}"/>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3" name="Footer Placeholder 2">
            <a:extLst>
              <a:ext uri="{FF2B5EF4-FFF2-40B4-BE49-F238E27FC236}">
                <a16:creationId xmlns:a16="http://schemas.microsoft.com/office/drawing/2014/main" id="{B9EC822E-9227-C640-AC04-5F85508EDD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62774A-018D-1C46-82E5-82C751A17BD1}"/>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351437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7C738-C705-D444-BE66-4741BB5D3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FAA054-CC2B-AE49-9B97-A16E886D05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DE8AAD-7D2B-584B-8CDA-C5B16F146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D5452-AAF1-E34A-AE5B-F6E3F674509B}"/>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6" name="Footer Placeholder 5">
            <a:extLst>
              <a:ext uri="{FF2B5EF4-FFF2-40B4-BE49-F238E27FC236}">
                <a16:creationId xmlns:a16="http://schemas.microsoft.com/office/drawing/2014/main" id="{995BFF30-4CC2-1E49-BA41-106D0183A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17A4D-B7AF-FD40-9200-96759664AA7A}"/>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212757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8FD9-99F6-CF43-8B6F-5E7AF2BCF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0A564B-7B72-234E-A2E9-4B34C9C7F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20CB70-0A1C-3F48-9EEC-339721B9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8FE59-514D-384D-B177-BF97B3552817}"/>
              </a:ext>
            </a:extLst>
          </p:cNvPr>
          <p:cNvSpPr>
            <a:spLocks noGrp="1"/>
          </p:cNvSpPr>
          <p:nvPr>
            <p:ph type="dt" sz="half" idx="10"/>
          </p:nvPr>
        </p:nvSpPr>
        <p:spPr/>
        <p:txBody>
          <a:bodyPr/>
          <a:lstStyle/>
          <a:p>
            <a:fld id="{BA168F0A-3782-C648-9223-904F00132332}" type="datetimeFigureOut">
              <a:rPr lang="en-US" smtClean="0"/>
              <a:t>10/26/21</a:t>
            </a:fld>
            <a:endParaRPr lang="en-US"/>
          </a:p>
        </p:txBody>
      </p:sp>
      <p:sp>
        <p:nvSpPr>
          <p:cNvPr id="6" name="Footer Placeholder 5">
            <a:extLst>
              <a:ext uri="{FF2B5EF4-FFF2-40B4-BE49-F238E27FC236}">
                <a16:creationId xmlns:a16="http://schemas.microsoft.com/office/drawing/2014/main" id="{B9865449-DD85-6B49-A4EE-748EA9610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455C7-8FE0-F747-B0C1-037979FE86AB}"/>
              </a:ext>
            </a:extLst>
          </p:cNvPr>
          <p:cNvSpPr>
            <a:spLocks noGrp="1"/>
          </p:cNvSpPr>
          <p:nvPr>
            <p:ph type="sldNum" sz="quarter" idx="12"/>
          </p:nvPr>
        </p:nvSpPr>
        <p:spPr/>
        <p:txBody>
          <a:bodyPr/>
          <a:lstStyle/>
          <a:p>
            <a:fld id="{E536B122-75A4-E14F-9A09-9B866304B25B}" type="slidenum">
              <a:rPr lang="en-US" smtClean="0"/>
              <a:t>‹#›</a:t>
            </a:fld>
            <a:endParaRPr lang="en-US"/>
          </a:p>
        </p:txBody>
      </p:sp>
    </p:spTree>
    <p:extLst>
      <p:ext uri="{BB962C8B-B14F-4D97-AF65-F5344CB8AC3E}">
        <p14:creationId xmlns:p14="http://schemas.microsoft.com/office/powerpoint/2010/main" val="82336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2B66F8-6346-F14B-A8C0-DBF6CA58C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A4477F-9E4F-7E43-8D2E-37FEFE79F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D0072-63D7-4D4E-A908-2FB8C3891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68F0A-3782-C648-9223-904F00132332}" type="datetimeFigureOut">
              <a:rPr lang="en-US" smtClean="0"/>
              <a:t>10/26/21</a:t>
            </a:fld>
            <a:endParaRPr lang="en-US"/>
          </a:p>
        </p:txBody>
      </p:sp>
      <p:sp>
        <p:nvSpPr>
          <p:cNvPr id="5" name="Footer Placeholder 4">
            <a:extLst>
              <a:ext uri="{FF2B5EF4-FFF2-40B4-BE49-F238E27FC236}">
                <a16:creationId xmlns:a16="http://schemas.microsoft.com/office/drawing/2014/main" id="{277C88C1-19D2-E148-BCBC-F2208874C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9E09BB-2C87-A14A-BB4E-3680AA9BE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6B122-75A4-E14F-9A09-9B866304B25B}" type="slidenum">
              <a:rPr lang="en-US" smtClean="0"/>
              <a:t>‹#›</a:t>
            </a:fld>
            <a:endParaRPr lang="en-US"/>
          </a:p>
        </p:txBody>
      </p:sp>
    </p:spTree>
    <p:extLst>
      <p:ext uri="{BB962C8B-B14F-4D97-AF65-F5344CB8AC3E}">
        <p14:creationId xmlns:p14="http://schemas.microsoft.com/office/powerpoint/2010/main" val="375168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video" Target="https://www.youtube.com/embed/HZltDsrUF_E?feature=oembed" TargetMode="External"/><Relationship Id="rId1" Type="http://schemas.openxmlformats.org/officeDocument/2006/relationships/video" Target="https://www.youtube.com/embed/8Hl8l8nsn8s?feature=oembed" TargetMode="Externa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7">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222F00A-4BDB-E643-A59A-87A590F193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p:spPr>
      </p:pic>
      <p:pic>
        <p:nvPicPr>
          <p:cNvPr id="34" name="Picture 33">
            <a:extLst>
              <a:ext uri="{FF2B5EF4-FFF2-40B4-BE49-F238E27FC236}">
                <a16:creationId xmlns:a16="http://schemas.microsoft.com/office/drawing/2014/main" id="{2C89A57A-AEE0-8947-96F8-05664C8EDF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614" t="-5392" r="-6833" b="-8574"/>
          <a:stretch/>
        </p:blipFill>
        <p:spPr>
          <a:xfrm>
            <a:off x="10549397" y="4483768"/>
            <a:ext cx="1459907" cy="1141195"/>
          </a:xfrm>
          <a:prstGeom prst="rect">
            <a:avLst/>
          </a:prstGeom>
        </p:spPr>
      </p:pic>
      <p:sp>
        <p:nvSpPr>
          <p:cNvPr id="2" name="TextBox 1">
            <a:extLst>
              <a:ext uri="{FF2B5EF4-FFF2-40B4-BE49-F238E27FC236}">
                <a16:creationId xmlns:a16="http://schemas.microsoft.com/office/drawing/2014/main" id="{3DF602C2-34D3-FC47-929F-3322C15ECCEC}"/>
              </a:ext>
            </a:extLst>
          </p:cNvPr>
          <p:cNvSpPr txBox="1"/>
          <p:nvPr/>
        </p:nvSpPr>
        <p:spPr>
          <a:xfrm>
            <a:off x="0" y="688885"/>
            <a:ext cx="8957883"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HOMELESSNESS &amp; THE WEINGART RESPONSE</a:t>
            </a:r>
          </a:p>
        </p:txBody>
      </p:sp>
    </p:spTree>
    <p:extLst>
      <p:ext uri="{BB962C8B-B14F-4D97-AF65-F5344CB8AC3E}">
        <p14:creationId xmlns:p14="http://schemas.microsoft.com/office/powerpoint/2010/main" val="354014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7D5BBF-830B-2048-894F-AB0F5C205F00}"/>
              </a:ext>
            </a:extLst>
          </p:cNvPr>
          <p:cNvSpPr/>
          <p:nvPr/>
        </p:nvSpPr>
        <p:spPr>
          <a:xfrm>
            <a:off x="7623542" y="797311"/>
            <a:ext cx="4568457" cy="6060690"/>
          </a:xfrm>
          <a:prstGeom prst="rect">
            <a:avLst/>
          </a:prstGeom>
          <a:solidFill>
            <a:srgbClr val="6A9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9B86"/>
              </a:solidFill>
            </a:endParaRPr>
          </a:p>
        </p:txBody>
      </p:sp>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1980s</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21" name="TextBox 20">
            <a:extLst>
              <a:ext uri="{FF2B5EF4-FFF2-40B4-BE49-F238E27FC236}">
                <a16:creationId xmlns:a16="http://schemas.microsoft.com/office/drawing/2014/main" id="{F38EA82A-FBEC-2941-90F1-C36CEA58FBE9}"/>
              </a:ext>
            </a:extLst>
          </p:cNvPr>
          <p:cNvSpPr txBox="1"/>
          <p:nvPr/>
        </p:nvSpPr>
        <p:spPr>
          <a:xfrm>
            <a:off x="942878" y="2481134"/>
            <a:ext cx="5378408" cy="2693045"/>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ORIGINAL IN-HOUSE AGENCIES</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Volunteers of America of Los Angeles - Alcoholism Services Division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Veterans Administration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Public Inebriate Program</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Department of Public Health of Los Angeles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Department of Public Social Services of Los Angeles County</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State of California Department of Rehabilitation </a:t>
            </a:r>
          </a:p>
        </p:txBody>
      </p:sp>
      <p:pic>
        <p:nvPicPr>
          <p:cNvPr id="9" name="Picture 8" descr="A picture containing text, building, outdoor, sign&#10;&#10;Description automatically generated">
            <a:extLst>
              <a:ext uri="{FF2B5EF4-FFF2-40B4-BE49-F238E27FC236}">
                <a16:creationId xmlns:a16="http://schemas.microsoft.com/office/drawing/2014/main" id="{D7156854-BD37-4A4C-A513-139575F9CC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5004" y="1328928"/>
            <a:ext cx="3379943" cy="4827530"/>
          </a:xfrm>
          <a:prstGeom prst="rect">
            <a:avLst/>
          </a:prstGeom>
          <a:ln w="19050">
            <a:solidFill>
              <a:schemeClr val="bg1"/>
            </a:solidFill>
          </a:ln>
        </p:spPr>
      </p:pic>
    </p:spTree>
    <p:extLst>
      <p:ext uri="{BB962C8B-B14F-4D97-AF65-F5344CB8AC3E}">
        <p14:creationId xmlns:p14="http://schemas.microsoft.com/office/powerpoint/2010/main" val="3923653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7D5BBF-830B-2048-894F-AB0F5C205F00}"/>
              </a:ext>
            </a:extLst>
          </p:cNvPr>
          <p:cNvSpPr/>
          <p:nvPr/>
        </p:nvSpPr>
        <p:spPr>
          <a:xfrm>
            <a:off x="7623542" y="797311"/>
            <a:ext cx="4568457" cy="6060690"/>
          </a:xfrm>
          <a:prstGeom prst="rect">
            <a:avLst/>
          </a:prstGeom>
          <a:solidFill>
            <a:srgbClr val="6A9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9B86"/>
              </a:solidFill>
            </a:endParaRPr>
          </a:p>
        </p:txBody>
      </p:sp>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1980s</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21" name="TextBox 20">
            <a:extLst>
              <a:ext uri="{FF2B5EF4-FFF2-40B4-BE49-F238E27FC236}">
                <a16:creationId xmlns:a16="http://schemas.microsoft.com/office/drawing/2014/main" id="{F38EA82A-FBEC-2941-90F1-C36CEA58FBE9}"/>
              </a:ext>
            </a:extLst>
          </p:cNvPr>
          <p:cNvSpPr txBox="1"/>
          <p:nvPr/>
        </p:nvSpPr>
        <p:spPr>
          <a:xfrm>
            <a:off x="942878" y="1680915"/>
            <a:ext cx="5792658" cy="4293483"/>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ORIGINAL IN-HOUSE SERVICES</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24-hour Inebriate Reception Center</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Detoxification Unit, 51 beds (15 for women)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County Medical Health Services Center</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Short-term Crisis Housing</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Department of Public Social Services Outstation for Public Assistance</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Meals and related Nutrition Services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Clothing</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Rehabilitation Care</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Social Center for non-inebriate indigents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Drug Abuse Clinic</a:t>
            </a:r>
          </a:p>
        </p:txBody>
      </p:sp>
      <p:pic>
        <p:nvPicPr>
          <p:cNvPr id="9" name="Picture 8" descr="A picture containing text, building, outdoor, sign&#10;&#10;Description automatically generated">
            <a:extLst>
              <a:ext uri="{FF2B5EF4-FFF2-40B4-BE49-F238E27FC236}">
                <a16:creationId xmlns:a16="http://schemas.microsoft.com/office/drawing/2014/main" id="{E3FF3DF0-34D5-E849-AA07-8D7576DF33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5004" y="1328928"/>
            <a:ext cx="3379943" cy="4827530"/>
          </a:xfrm>
          <a:prstGeom prst="rect">
            <a:avLst/>
          </a:prstGeom>
          <a:ln w="19050">
            <a:solidFill>
              <a:schemeClr val="bg1"/>
            </a:solidFill>
          </a:ln>
        </p:spPr>
      </p:pic>
    </p:spTree>
    <p:extLst>
      <p:ext uri="{BB962C8B-B14F-4D97-AF65-F5344CB8AC3E}">
        <p14:creationId xmlns:p14="http://schemas.microsoft.com/office/powerpoint/2010/main" val="3293297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6001BB-86C6-BD42-A9D4-8F53F4CDA4ED}"/>
              </a:ext>
            </a:extLst>
          </p:cNvPr>
          <p:cNvGrpSpPr/>
          <p:nvPr/>
        </p:nvGrpSpPr>
        <p:grpSpPr>
          <a:xfrm>
            <a:off x="3110595" y="964079"/>
            <a:ext cx="8719454" cy="5893921"/>
            <a:chOff x="2049238" y="1402213"/>
            <a:chExt cx="8719454" cy="5893921"/>
          </a:xfrm>
        </p:grpSpPr>
        <p:sp>
          <p:nvSpPr>
            <p:cNvPr id="20" name="TextBox 19">
              <a:extLst>
                <a:ext uri="{FF2B5EF4-FFF2-40B4-BE49-F238E27FC236}">
                  <a16:creationId xmlns:a16="http://schemas.microsoft.com/office/drawing/2014/main" id="{1D77C0F3-9B7E-0645-896E-19EA4ECD06C6}"/>
                </a:ext>
              </a:extLst>
            </p:cNvPr>
            <p:cNvSpPr txBox="1"/>
            <p:nvPr/>
          </p:nvSpPr>
          <p:spPr>
            <a:xfrm>
              <a:off x="2049238" y="1402213"/>
              <a:ext cx="2699652" cy="5893921"/>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HONORABLE TOM BRADLEY</a:t>
              </a:r>
              <a:br>
                <a:rPr lang="en-US" sz="1300" b="1"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Mayor of Los Angeles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ROBERT F. ERBURU</a:t>
              </a:r>
            </a:p>
            <a:p>
              <a:r>
                <a:rPr lang="en-US" sz="1300" dirty="0">
                  <a:solidFill>
                    <a:schemeClr val="tx1">
                      <a:lumMod val="50000"/>
                      <a:lumOff val="50000"/>
                    </a:schemeClr>
                  </a:solidFill>
                  <a:latin typeface="Arial" panose="020B0604020202020204" pitchFamily="34" charset="0"/>
                  <a:cs typeface="Arial" panose="020B0604020202020204" pitchFamily="34" charset="0"/>
                </a:rPr>
                <a:t>Times Mirror Company</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ROBERT D. FLETCHER</a:t>
              </a:r>
            </a:p>
            <a:p>
              <a:r>
                <a:rPr lang="en-US" sz="1300" dirty="0">
                  <a:solidFill>
                    <a:schemeClr val="tx1">
                      <a:lumMod val="50000"/>
                      <a:lumOff val="50000"/>
                    </a:schemeClr>
                  </a:solidFill>
                  <a:latin typeface="Arial" panose="020B0604020202020204" pitchFamily="34" charset="0"/>
                  <a:cs typeface="Arial" panose="020B0604020202020204" pitchFamily="34" charset="0"/>
                </a:rPr>
                <a:t>Avery International</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IVAN J. HOUSTON</a:t>
              </a:r>
            </a:p>
            <a:p>
              <a:r>
                <a:rPr lang="en-US" sz="1300" dirty="0">
                  <a:solidFill>
                    <a:schemeClr val="tx1">
                      <a:lumMod val="50000"/>
                      <a:lumOff val="50000"/>
                    </a:schemeClr>
                  </a:solidFill>
                  <a:latin typeface="Arial" panose="020B0604020202020204" pitchFamily="34" charset="0"/>
                  <a:cs typeface="Arial" panose="020B0604020202020204" pitchFamily="34" charset="0"/>
                </a:rPr>
                <a:t>Golden State Mutual Life Insurance</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TOM JOHNSON</a:t>
              </a:r>
            </a:p>
            <a:p>
              <a:r>
                <a:rPr lang="en-US" sz="1300" dirty="0">
                  <a:solidFill>
                    <a:schemeClr val="tx1">
                      <a:lumMod val="50000"/>
                      <a:lumOff val="50000"/>
                    </a:schemeClr>
                  </a:solidFill>
                  <a:latin typeface="Arial" panose="020B0604020202020204" pitchFamily="34" charset="0"/>
                  <a:cs typeface="Arial" panose="020B0604020202020204" pitchFamily="34" charset="0"/>
                </a:rPr>
                <a:t>Times Mirror Company</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JOHN KERN</a:t>
              </a:r>
            </a:p>
            <a:p>
              <a:r>
                <a:rPr lang="en-US" sz="1300" dirty="0">
                  <a:solidFill>
                    <a:schemeClr val="tx1">
                      <a:lumMod val="50000"/>
                      <a:lumOff val="50000"/>
                    </a:schemeClr>
                  </a:solidFill>
                  <a:latin typeface="Arial" panose="020B0604020202020204" pitchFamily="34" charset="0"/>
                  <a:cs typeface="Arial" panose="020B0604020202020204" pitchFamily="34" charset="0"/>
                </a:rPr>
                <a:t>Presidential Life Insurance Company</a:t>
              </a:r>
            </a:p>
            <a:p>
              <a:endParaRPr lang="en-US" sz="1300"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ROBERT F. MAGUIRE</a:t>
              </a:r>
            </a:p>
            <a:p>
              <a:r>
                <a:rPr lang="en-US" sz="1300" dirty="0">
                  <a:solidFill>
                    <a:schemeClr val="tx1">
                      <a:lumMod val="50000"/>
                      <a:lumOff val="50000"/>
                    </a:schemeClr>
                  </a:solidFill>
                  <a:latin typeface="Arial" panose="020B0604020202020204" pitchFamily="34" charset="0"/>
                  <a:cs typeface="Arial" panose="020B0604020202020204" pitchFamily="34" charset="0"/>
                </a:rPr>
                <a:t>Maguire, Thomas Partners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DR. FRANKLIN D. MURPHY</a:t>
              </a:r>
            </a:p>
            <a:p>
              <a:r>
                <a:rPr lang="en-US" sz="1300" dirty="0">
                  <a:solidFill>
                    <a:schemeClr val="tx1">
                      <a:lumMod val="50000"/>
                      <a:lumOff val="50000"/>
                    </a:schemeClr>
                  </a:solidFill>
                  <a:latin typeface="Arial" panose="020B0604020202020204" pitchFamily="34" charset="0"/>
                  <a:cs typeface="Arial" panose="020B0604020202020204" pitchFamily="34" charset="0"/>
                </a:rPr>
                <a:t>Times Mirror Company</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SIDNEY R. PETERSEN</a:t>
              </a:r>
            </a:p>
            <a:p>
              <a:r>
                <a:rPr lang="en-US" sz="1300" dirty="0">
                  <a:solidFill>
                    <a:schemeClr val="tx1">
                      <a:lumMod val="50000"/>
                      <a:lumOff val="50000"/>
                    </a:schemeClr>
                  </a:solidFill>
                  <a:latin typeface="Arial" panose="020B0604020202020204" pitchFamily="34" charset="0"/>
                  <a:cs typeface="Arial" panose="020B0604020202020204" pitchFamily="34" charset="0"/>
                </a:rPr>
                <a:t>Getty Oil Company</a:t>
              </a:r>
            </a:p>
          </p:txBody>
        </p:sp>
        <p:sp>
          <p:nvSpPr>
            <p:cNvPr id="22" name="TextBox 21">
              <a:extLst>
                <a:ext uri="{FF2B5EF4-FFF2-40B4-BE49-F238E27FC236}">
                  <a16:creationId xmlns:a16="http://schemas.microsoft.com/office/drawing/2014/main" id="{F9E0FB05-0D30-9245-A886-65809FC5EA20}"/>
                </a:ext>
              </a:extLst>
            </p:cNvPr>
            <p:cNvSpPr txBox="1"/>
            <p:nvPr/>
          </p:nvSpPr>
          <p:spPr>
            <a:xfrm>
              <a:off x="5021035" y="1402213"/>
              <a:ext cx="2601681" cy="5493812"/>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LOUIS A. ROWAN</a:t>
              </a:r>
            </a:p>
            <a:p>
              <a:r>
                <a:rPr lang="en-US" sz="1300" dirty="0">
                  <a:solidFill>
                    <a:schemeClr val="tx1">
                      <a:lumMod val="50000"/>
                      <a:lumOff val="50000"/>
                    </a:schemeClr>
                  </a:solidFill>
                  <a:latin typeface="Arial" panose="020B0604020202020204" pitchFamily="34" charset="0"/>
                  <a:cs typeface="Arial" panose="020B0604020202020204" pitchFamily="34" charset="0"/>
                </a:rPr>
                <a:t>R. A. Rowan Company</a:t>
              </a:r>
            </a:p>
            <a:p>
              <a:endParaRPr lang="en-US" sz="1300" b="1"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KYHL SMEBY</a:t>
              </a:r>
            </a:p>
            <a:p>
              <a:r>
                <a:rPr lang="en-US" sz="1300" dirty="0">
                  <a:solidFill>
                    <a:schemeClr val="tx1">
                      <a:lumMod val="50000"/>
                      <a:lumOff val="50000"/>
                    </a:schemeClr>
                  </a:solidFill>
                  <a:latin typeface="Arial" panose="020B0604020202020204" pitchFamily="34" charset="0"/>
                  <a:cs typeface="Arial" panose="020B0604020202020204" pitchFamily="34" charset="0"/>
                </a:rPr>
                <a:t>Bank of America</a:t>
              </a:r>
            </a:p>
            <a:p>
              <a:endParaRPr lang="en-US" sz="1300" b="1"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CHRISTOPHER L. STEWART</a:t>
              </a:r>
            </a:p>
            <a:p>
              <a:r>
                <a:rPr lang="en-US" sz="1300" dirty="0">
                  <a:solidFill>
                    <a:schemeClr val="tx1">
                      <a:lumMod val="50000"/>
                      <a:lumOff val="50000"/>
                    </a:schemeClr>
                  </a:solidFill>
                  <a:latin typeface="Arial" panose="020B0604020202020204" pitchFamily="34" charset="0"/>
                  <a:cs typeface="Arial" panose="020B0604020202020204" pitchFamily="34" charset="0"/>
                </a:rPr>
                <a:t>Central City Association</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HARRY J. VOLK</a:t>
              </a:r>
            </a:p>
            <a:p>
              <a:r>
                <a:rPr lang="en-US" sz="1300" dirty="0">
                  <a:solidFill>
                    <a:schemeClr val="tx1">
                      <a:lumMod val="50000"/>
                      <a:lumOff val="50000"/>
                    </a:schemeClr>
                  </a:solidFill>
                  <a:latin typeface="Arial" panose="020B0604020202020204" pitchFamily="34" charset="0"/>
                  <a:cs typeface="Arial" panose="020B0604020202020204" pitchFamily="34" charset="0"/>
                </a:rPr>
                <a:t>Weingart Foundation</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PHILLIP WILLIAMS</a:t>
              </a:r>
            </a:p>
            <a:p>
              <a:r>
                <a:rPr lang="en-US" sz="1300" dirty="0">
                  <a:solidFill>
                    <a:schemeClr val="tx1">
                      <a:lumMod val="50000"/>
                      <a:lumOff val="50000"/>
                    </a:schemeClr>
                  </a:solidFill>
                  <a:latin typeface="Arial" panose="020B0604020202020204" pitchFamily="34" charset="0"/>
                  <a:cs typeface="Arial" panose="020B0604020202020204" pitchFamily="34" charset="0"/>
                </a:rPr>
                <a:t>Times Mirror Company</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TIMOTHY B. FLYNN, ESQ.</a:t>
              </a:r>
            </a:p>
            <a:p>
              <a:r>
                <a:rPr lang="en-US" sz="1300" dirty="0">
                  <a:solidFill>
                    <a:schemeClr val="tx1">
                      <a:lumMod val="50000"/>
                      <a:lumOff val="50000"/>
                    </a:schemeClr>
                  </a:solidFill>
                  <a:latin typeface="Arial" panose="020B0604020202020204" pitchFamily="34" charset="0"/>
                  <a:cs typeface="Arial" panose="020B0604020202020204" pitchFamily="34" charset="0"/>
                </a:rPr>
                <a:t>Public Justice Foundation</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JAMES L. GLASS</a:t>
              </a:r>
            </a:p>
            <a:p>
              <a:r>
                <a:rPr lang="en-US" sz="1300" dirty="0">
                  <a:solidFill>
                    <a:schemeClr val="tx1">
                      <a:lumMod val="50000"/>
                      <a:lumOff val="50000"/>
                    </a:schemeClr>
                  </a:solidFill>
                  <a:latin typeface="Arial" panose="020B0604020202020204" pitchFamily="34" charset="0"/>
                  <a:cs typeface="Arial" panose="020B0604020202020204" pitchFamily="34" charset="0"/>
                </a:rPr>
                <a:t>Campaign Executive Director</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AL GREENSTEIN</a:t>
              </a:r>
            </a:p>
            <a:p>
              <a:r>
                <a:rPr lang="en-US" sz="1300" dirty="0">
                  <a:solidFill>
                    <a:schemeClr val="tx1">
                      <a:lumMod val="50000"/>
                      <a:lumOff val="50000"/>
                    </a:schemeClr>
                  </a:solidFill>
                  <a:latin typeface="Arial" panose="020B0604020202020204" pitchFamily="34" charset="0"/>
                  <a:cs typeface="Arial" panose="020B0604020202020204" pitchFamily="34" charset="0"/>
                </a:rPr>
                <a:t>Atlantic Richfield Company</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JOHN N. HALEY</a:t>
              </a:r>
            </a:p>
            <a:p>
              <a:r>
                <a:rPr lang="en-US" sz="1300" dirty="0">
                  <a:solidFill>
                    <a:schemeClr val="tx1">
                      <a:lumMod val="50000"/>
                      <a:lumOff val="50000"/>
                    </a:schemeClr>
                  </a:solidFill>
                  <a:latin typeface="Arial" panose="020B0604020202020204" pitchFamily="34" charset="0"/>
                  <a:cs typeface="Arial" panose="020B0604020202020204" pitchFamily="34" charset="0"/>
                </a:rPr>
                <a:t>Mary Lind Foundation</a:t>
              </a:r>
            </a:p>
          </p:txBody>
        </p:sp>
        <p:sp>
          <p:nvSpPr>
            <p:cNvPr id="23" name="TextBox 22">
              <a:extLst>
                <a:ext uri="{FF2B5EF4-FFF2-40B4-BE49-F238E27FC236}">
                  <a16:creationId xmlns:a16="http://schemas.microsoft.com/office/drawing/2014/main" id="{B69A6BFB-9BFB-C345-8A12-CA1BBE4520BD}"/>
                </a:ext>
              </a:extLst>
            </p:cNvPr>
            <p:cNvSpPr txBox="1"/>
            <p:nvPr/>
          </p:nvSpPr>
          <p:spPr>
            <a:xfrm>
              <a:off x="7992833" y="1402213"/>
              <a:ext cx="2775859" cy="5893921"/>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WILLIAM M. MARC MARCUSSEN</a:t>
              </a:r>
            </a:p>
            <a:p>
              <a:r>
                <a:rPr lang="en-US" sz="1300" dirty="0">
                  <a:solidFill>
                    <a:schemeClr val="tx1">
                      <a:lumMod val="50000"/>
                      <a:lumOff val="50000"/>
                    </a:schemeClr>
                  </a:solidFill>
                  <a:latin typeface="Arial" panose="020B0604020202020204" pitchFamily="34" charset="0"/>
                  <a:cs typeface="Arial" panose="020B0604020202020204" pitchFamily="34" charset="0"/>
                </a:rPr>
                <a:t>Atlantic Richfield Company</a:t>
              </a:r>
            </a:p>
            <a:p>
              <a:endParaRPr lang="en-US" sz="1300"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STEPHEN C. MEIER</a:t>
              </a:r>
            </a:p>
            <a:p>
              <a:r>
                <a:rPr lang="en-US" sz="1300" dirty="0">
                  <a:solidFill>
                    <a:schemeClr val="tx1">
                      <a:lumMod val="50000"/>
                      <a:lumOff val="50000"/>
                    </a:schemeClr>
                  </a:solidFill>
                  <a:latin typeface="Arial" panose="020B0604020202020204" pitchFamily="34" charset="0"/>
                  <a:cs typeface="Arial" panose="020B0604020202020204" pitchFamily="34" charset="0"/>
                </a:rPr>
                <a:t>Times Mirror Company</a:t>
              </a:r>
            </a:p>
            <a:p>
              <a:endParaRPr lang="en-US" sz="1300" b="1"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HONORABLE BILLY MILLIS</a:t>
              </a:r>
            </a:p>
            <a:p>
              <a:r>
                <a:rPr lang="en-US" sz="1300" dirty="0">
                  <a:solidFill>
                    <a:schemeClr val="tx1">
                      <a:lumMod val="50000"/>
                      <a:lumOff val="50000"/>
                    </a:schemeClr>
                  </a:solidFill>
                  <a:latin typeface="Arial" panose="020B0604020202020204" pitchFamily="34" charset="0"/>
                  <a:cs typeface="Arial" panose="020B0604020202020204" pitchFamily="34" charset="0"/>
                </a:rPr>
                <a:t>Judge of the California Superior Court Chairman, Volunteers of America of Los Angeles</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COL. PAUL H. NOLTE</a:t>
              </a:r>
            </a:p>
            <a:p>
              <a:r>
                <a:rPr lang="en-US" sz="1300" dirty="0">
                  <a:solidFill>
                    <a:schemeClr val="tx1">
                      <a:lumMod val="50000"/>
                      <a:lumOff val="50000"/>
                    </a:schemeClr>
                  </a:solidFill>
                  <a:latin typeface="Arial" panose="020B0604020202020204" pitchFamily="34" charset="0"/>
                  <a:cs typeface="Arial" panose="020B0604020202020204" pitchFamily="34" charset="0"/>
                </a:rPr>
                <a:t>Volunteers of America of Los Angeles</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PAT PENNY</a:t>
              </a:r>
            </a:p>
            <a:p>
              <a:r>
                <a:rPr lang="en-US" sz="1300" dirty="0">
                  <a:solidFill>
                    <a:schemeClr val="tx1">
                      <a:lumMod val="50000"/>
                      <a:lumOff val="50000"/>
                    </a:schemeClr>
                  </a:solidFill>
                  <a:latin typeface="Arial" panose="020B0604020202020204" pitchFamily="34" charset="0"/>
                  <a:cs typeface="Arial" panose="020B0604020202020204" pitchFamily="34" charset="0"/>
                </a:rPr>
                <a:t>Pat Penny Public Relations</a:t>
              </a:r>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(Weingart Campaign PR/Weingart Foundation PR)</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PHYLLIS QUAN</a:t>
              </a:r>
            </a:p>
            <a:p>
              <a:r>
                <a:rPr lang="en-US" sz="1300" dirty="0">
                  <a:solidFill>
                    <a:schemeClr val="tx1">
                      <a:lumMod val="50000"/>
                      <a:lumOff val="50000"/>
                    </a:schemeClr>
                  </a:solidFill>
                  <a:latin typeface="Arial" panose="020B0604020202020204" pitchFamily="34" charset="0"/>
                  <a:cs typeface="Arial" panose="020B0604020202020204" pitchFamily="34" charset="0"/>
                </a:rPr>
                <a:t>Atlantic Richfield Foundation</a:t>
              </a:r>
            </a:p>
            <a:p>
              <a:endParaRPr lang="en-US" sz="1300" b="1"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EUGENE M. WILSON</a:t>
              </a:r>
            </a:p>
            <a:p>
              <a:r>
                <a:rPr lang="en-US" sz="1300" dirty="0">
                  <a:solidFill>
                    <a:schemeClr val="tx1">
                      <a:lumMod val="50000"/>
                      <a:lumOff val="50000"/>
                    </a:schemeClr>
                  </a:solidFill>
                  <a:latin typeface="Arial" panose="020B0604020202020204" pitchFamily="34" charset="0"/>
                  <a:cs typeface="Arial" panose="020B0604020202020204" pitchFamily="34" charset="0"/>
                </a:rPr>
                <a:t>Atlantic Richfield Foundation</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GEN. RAY C. TREMONT</a:t>
              </a:r>
            </a:p>
            <a:p>
              <a:r>
                <a:rPr lang="en-US" sz="1300" dirty="0">
                  <a:solidFill>
                    <a:schemeClr val="tx1">
                      <a:lumMod val="50000"/>
                      <a:lumOff val="50000"/>
                    </a:schemeClr>
                  </a:solidFill>
                  <a:latin typeface="Arial" panose="020B0604020202020204" pitchFamily="34" charset="0"/>
                  <a:cs typeface="Arial" panose="020B0604020202020204" pitchFamily="34" charset="0"/>
                </a:rPr>
                <a:t>Volunteers of America (National)</a:t>
              </a:r>
            </a:p>
          </p:txBody>
        </p:sp>
      </p:grpSp>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1980s</a:t>
            </a:r>
          </a:p>
        </p:txBody>
      </p:sp>
      <p:sp>
        <p:nvSpPr>
          <p:cNvPr id="19" name="TextBox 18">
            <a:extLst>
              <a:ext uri="{FF2B5EF4-FFF2-40B4-BE49-F238E27FC236}">
                <a16:creationId xmlns:a16="http://schemas.microsoft.com/office/drawing/2014/main" id="{C7F9CFAE-10E0-3249-A5F0-E716B83D294A}"/>
              </a:ext>
            </a:extLst>
          </p:cNvPr>
          <p:cNvSpPr txBox="1"/>
          <p:nvPr/>
        </p:nvSpPr>
        <p:spPr>
          <a:xfrm>
            <a:off x="1" y="963777"/>
            <a:ext cx="3110594"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ORIGINAL CAMPAIGN COMMITTEE</a:t>
            </a:r>
            <a:endParaRPr lang="en-US" sz="1300" dirty="0">
              <a:solidFill>
                <a:srgbClr val="0478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23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1990s</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8" name="TextBox 7">
            <a:extLst>
              <a:ext uri="{FF2B5EF4-FFF2-40B4-BE49-F238E27FC236}">
                <a16:creationId xmlns:a16="http://schemas.microsoft.com/office/drawing/2014/main" id="{1F84349B-EA66-8C4B-AA0D-B53797F7A3F7}"/>
              </a:ext>
            </a:extLst>
          </p:cNvPr>
          <p:cNvSpPr txBox="1"/>
          <p:nvPr/>
        </p:nvSpPr>
        <p:spPr>
          <a:xfrm>
            <a:off x="5409566" y="2157614"/>
            <a:ext cx="5040719" cy="1092607"/>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Major job loss across the nation. Unemployment up by 11%.</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New apartment construction crash.</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$1.3 Billion annual shortfall for L.A. County, 1995-1996.</a:t>
            </a:r>
          </a:p>
        </p:txBody>
      </p:sp>
      <p:sp>
        <p:nvSpPr>
          <p:cNvPr id="9" name="TextBox 8">
            <a:extLst>
              <a:ext uri="{FF2B5EF4-FFF2-40B4-BE49-F238E27FC236}">
                <a16:creationId xmlns:a16="http://schemas.microsoft.com/office/drawing/2014/main" id="{FC745E25-8F8F-D14E-A25E-9DFEBE8921BC}"/>
              </a:ext>
            </a:extLst>
          </p:cNvPr>
          <p:cNvSpPr txBox="1"/>
          <p:nvPr/>
        </p:nvSpPr>
        <p:spPr>
          <a:xfrm>
            <a:off x="5409566" y="4294789"/>
            <a:ext cx="5677533" cy="1092607"/>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WCA begins Job Training &amp; Workforce Development.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WCA’s first medical clinic opens with JWCH.</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WCA identifies a women-only floor with tailored programs.</a:t>
            </a:r>
          </a:p>
        </p:txBody>
      </p:sp>
      <p:cxnSp>
        <p:nvCxnSpPr>
          <p:cNvPr id="5" name="Straight Connector 4">
            <a:extLst>
              <a:ext uri="{FF2B5EF4-FFF2-40B4-BE49-F238E27FC236}">
                <a16:creationId xmlns:a16="http://schemas.microsoft.com/office/drawing/2014/main" id="{C0F7DDA6-8114-2247-B26F-A953C824E25E}"/>
              </a:ext>
            </a:extLst>
          </p:cNvPr>
          <p:cNvCxnSpPr>
            <a:cxnSpLocks/>
            <a:stCxn id="58" idx="4"/>
            <a:endCxn id="6" idx="0"/>
          </p:cNvCxnSpPr>
          <p:nvPr/>
        </p:nvCxnSpPr>
        <p:spPr>
          <a:xfrm flipV="1">
            <a:off x="5413873" y="2217173"/>
            <a:ext cx="0" cy="3063425"/>
          </a:xfrm>
          <a:prstGeom prst="line">
            <a:avLst/>
          </a:prstGeom>
          <a:ln w="15875">
            <a:solidFill>
              <a:srgbClr val="FF800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6FD241B-02DB-784A-BD31-F4D6DB223E3D}"/>
              </a:ext>
            </a:extLst>
          </p:cNvPr>
          <p:cNvSpPr/>
          <p:nvPr/>
        </p:nvSpPr>
        <p:spPr>
          <a:xfrm>
            <a:off x="5358053" y="2217173"/>
            <a:ext cx="111639" cy="111639"/>
          </a:xfrm>
          <a:prstGeom prst="ellips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ADFD38E-8B24-CD40-8BE0-8A623ECD246B}"/>
              </a:ext>
            </a:extLst>
          </p:cNvPr>
          <p:cNvSpPr/>
          <p:nvPr/>
        </p:nvSpPr>
        <p:spPr>
          <a:xfrm>
            <a:off x="5358053" y="2647029"/>
            <a:ext cx="111639" cy="111639"/>
          </a:xfrm>
          <a:prstGeom prst="ellips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B43F201-AD40-7F44-A484-7903DEAF19AE}"/>
              </a:ext>
            </a:extLst>
          </p:cNvPr>
          <p:cNvSpPr/>
          <p:nvPr/>
        </p:nvSpPr>
        <p:spPr>
          <a:xfrm>
            <a:off x="5358053" y="3061168"/>
            <a:ext cx="111639" cy="111639"/>
          </a:xfrm>
          <a:prstGeom prst="ellips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BA00F4-5CCD-234F-A5A0-3B6E122D1B3F}"/>
              </a:ext>
            </a:extLst>
          </p:cNvPr>
          <p:cNvSpPr/>
          <p:nvPr/>
        </p:nvSpPr>
        <p:spPr>
          <a:xfrm>
            <a:off x="5358053" y="4349487"/>
            <a:ext cx="111639" cy="111639"/>
          </a:xfrm>
          <a:prstGeom prst="ellips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D1C17-A4C8-A345-AC71-4BB3BFB00483}"/>
              </a:ext>
            </a:extLst>
          </p:cNvPr>
          <p:cNvSpPr/>
          <p:nvPr/>
        </p:nvSpPr>
        <p:spPr>
          <a:xfrm>
            <a:off x="5358053" y="4749161"/>
            <a:ext cx="111639" cy="111639"/>
          </a:xfrm>
          <a:prstGeom prst="ellips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D1E5A26E-F7D1-EE40-BCE3-2B2A4C44F41C}"/>
              </a:ext>
            </a:extLst>
          </p:cNvPr>
          <p:cNvSpPr/>
          <p:nvPr/>
        </p:nvSpPr>
        <p:spPr>
          <a:xfrm>
            <a:off x="5413281" y="1625349"/>
            <a:ext cx="1907273" cy="421049"/>
          </a:xfrm>
          <a:prstGeom prst="homePlat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AB206FF-DDC4-A14E-9A9C-273BACF3387F}"/>
              </a:ext>
            </a:extLst>
          </p:cNvPr>
          <p:cNvSpPr txBox="1"/>
          <p:nvPr/>
        </p:nvSpPr>
        <p:spPr>
          <a:xfrm>
            <a:off x="5409564" y="1642044"/>
            <a:ext cx="1623979"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1990s</a:t>
            </a:r>
          </a:p>
        </p:txBody>
      </p:sp>
      <p:pic>
        <p:nvPicPr>
          <p:cNvPr id="85" name="Picture 84">
            <a:extLst>
              <a:ext uri="{FF2B5EF4-FFF2-40B4-BE49-F238E27FC236}">
                <a16:creationId xmlns:a16="http://schemas.microsoft.com/office/drawing/2014/main" id="{795179BF-73A1-CF46-AF4C-A2BDA61ADFE0}"/>
              </a:ext>
            </a:extLst>
          </p:cNvPr>
          <p:cNvPicPr>
            <a:picLocks noChangeAspect="1"/>
          </p:cNvPicPr>
          <p:nvPr/>
        </p:nvPicPr>
        <p:blipFill>
          <a:blip r:embed="rId3"/>
          <a:stretch>
            <a:fillRect/>
          </a:stretch>
        </p:blipFill>
        <p:spPr>
          <a:xfrm>
            <a:off x="3966083" y="2291426"/>
            <a:ext cx="1250116" cy="795528"/>
          </a:xfrm>
          <a:prstGeom prst="rect">
            <a:avLst/>
          </a:prstGeom>
        </p:spPr>
      </p:pic>
      <p:pic>
        <p:nvPicPr>
          <p:cNvPr id="86" name="Picture 85">
            <a:extLst>
              <a:ext uri="{FF2B5EF4-FFF2-40B4-BE49-F238E27FC236}">
                <a16:creationId xmlns:a16="http://schemas.microsoft.com/office/drawing/2014/main" id="{3E9F6D9E-6E3D-2D48-ADDD-7CB947B5E052}"/>
              </a:ext>
            </a:extLst>
          </p:cNvPr>
          <p:cNvPicPr>
            <a:picLocks noChangeAspect="1"/>
          </p:cNvPicPr>
          <p:nvPr/>
        </p:nvPicPr>
        <p:blipFill>
          <a:blip r:embed="rId4"/>
          <a:stretch>
            <a:fillRect/>
          </a:stretch>
        </p:blipFill>
        <p:spPr>
          <a:xfrm>
            <a:off x="4290972" y="4345582"/>
            <a:ext cx="748732" cy="795528"/>
          </a:xfrm>
          <a:prstGeom prst="rect">
            <a:avLst/>
          </a:prstGeom>
        </p:spPr>
      </p:pic>
      <p:sp>
        <p:nvSpPr>
          <p:cNvPr id="58" name="Oval 57">
            <a:extLst>
              <a:ext uri="{FF2B5EF4-FFF2-40B4-BE49-F238E27FC236}">
                <a16:creationId xmlns:a16="http://schemas.microsoft.com/office/drawing/2014/main" id="{AA5E3C99-EA94-CD4C-A5E8-29DBF24F5816}"/>
              </a:ext>
            </a:extLst>
          </p:cNvPr>
          <p:cNvSpPr/>
          <p:nvPr/>
        </p:nvSpPr>
        <p:spPr>
          <a:xfrm>
            <a:off x="5358053" y="5157795"/>
            <a:ext cx="111639" cy="122803"/>
          </a:xfrm>
          <a:prstGeom prst="ellips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1990s</a:t>
            </a:r>
          </a:p>
        </p:txBody>
      </p:sp>
      <p:sp>
        <p:nvSpPr>
          <p:cNvPr id="19" name="TextBox 18">
            <a:extLst>
              <a:ext uri="{FF2B5EF4-FFF2-40B4-BE49-F238E27FC236}">
                <a16:creationId xmlns:a16="http://schemas.microsoft.com/office/drawing/2014/main" id="{C7F9CFAE-10E0-3249-A5F0-E716B83D294A}"/>
              </a:ext>
            </a:extLst>
          </p:cNvPr>
          <p:cNvSpPr txBox="1"/>
          <p:nvPr/>
        </p:nvSpPr>
        <p:spPr>
          <a:xfrm>
            <a:off x="1" y="963777"/>
            <a:ext cx="12192000" cy="1492716"/>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SERVICES OFFERED IN THE 1990s</a:t>
            </a:r>
          </a:p>
          <a:p>
            <a:pPr algn="ctr"/>
            <a:endParaRPr lang="en-US" sz="1300" b="1" dirty="0">
              <a:solidFill>
                <a:srgbClr val="0478A3"/>
              </a:solidFill>
              <a:latin typeface="Arial" panose="020B0604020202020204" pitchFamily="34" charset="0"/>
              <a:cs typeface="Arial" panose="020B0604020202020204" pitchFamily="34" charset="0"/>
            </a:endParaRPr>
          </a:p>
          <a:p>
            <a:pPr algn="ctr"/>
            <a:r>
              <a:rPr lang="en-US" sz="1300" dirty="0">
                <a:solidFill>
                  <a:schemeClr val="tx1">
                    <a:lumMod val="50000"/>
                    <a:lumOff val="50000"/>
                  </a:schemeClr>
                </a:solidFill>
                <a:latin typeface="Arial" panose="020B0604020202020204" pitchFamily="34" charset="0"/>
                <a:cs typeface="Arial" panose="020B0604020202020204" pitchFamily="34" charset="0"/>
              </a:rPr>
              <a:t>WCA partnered and collaborated with multiple public and private agencies to provide:</a:t>
            </a:r>
            <a:br>
              <a:rPr lang="en-US" sz="1300" dirty="0">
                <a:solidFill>
                  <a:schemeClr val="tx1">
                    <a:lumMod val="50000"/>
                    <a:lumOff val="50000"/>
                  </a:schemeClr>
                </a:solidFill>
                <a:latin typeface="Arial" panose="020B0604020202020204" pitchFamily="34" charset="0"/>
                <a:cs typeface="Arial" panose="020B0604020202020204" pitchFamily="34" charset="0"/>
              </a:rPr>
            </a:b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algn="ctr"/>
            <a:r>
              <a:rPr lang="en-US" sz="1300" dirty="0">
                <a:solidFill>
                  <a:schemeClr val="tx1">
                    <a:lumMod val="50000"/>
                    <a:lumOff val="50000"/>
                  </a:schemeClr>
                </a:solidFill>
                <a:latin typeface="Arial" panose="020B0604020202020204" pitchFamily="34" charset="0"/>
                <a:cs typeface="Arial" panose="020B0604020202020204" pitchFamily="34" charset="0"/>
              </a:rPr>
              <a:t>Emergency Services • Short-term Housing • Community Re-entry for Parolees and Probationers</a:t>
            </a:r>
          </a:p>
          <a:p>
            <a:pPr algn="ctr"/>
            <a:r>
              <a:rPr lang="en-US" sz="1300" dirty="0">
                <a:solidFill>
                  <a:schemeClr val="tx1">
                    <a:lumMod val="50000"/>
                    <a:lumOff val="50000"/>
                  </a:schemeClr>
                </a:solidFill>
                <a:latin typeface="Arial" panose="020B0604020202020204" pitchFamily="34" charset="0"/>
                <a:cs typeface="Arial" panose="020B0604020202020204" pitchFamily="34" charset="0"/>
              </a:rPr>
              <a:t>General Relief Opportunity for Work (GROW) • Workforce Development • Education </a:t>
            </a:r>
            <a:endParaRPr lang="en-US" sz="1300" dirty="0"/>
          </a:p>
          <a:p>
            <a:pPr algn="ctr"/>
            <a:endParaRPr lang="en-US" sz="1300" dirty="0">
              <a:solidFill>
                <a:srgbClr val="0478A3"/>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D77C0F3-9B7E-0645-896E-19EA4ECD06C6}"/>
              </a:ext>
            </a:extLst>
          </p:cNvPr>
          <p:cNvSpPr txBox="1"/>
          <p:nvPr/>
        </p:nvSpPr>
        <p:spPr>
          <a:xfrm>
            <a:off x="1071426" y="3651217"/>
            <a:ext cx="4734544" cy="692497"/>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In the 1990s the Weingart Center began developing </a:t>
            </a:r>
            <a:r>
              <a:rPr lang="en-US" sz="1300" b="1" dirty="0">
                <a:solidFill>
                  <a:srgbClr val="0478A3"/>
                </a:solidFill>
                <a:latin typeface="Arial" panose="020B0604020202020204" pitchFamily="34" charset="0"/>
                <a:cs typeface="Arial" panose="020B0604020202020204" pitchFamily="34" charset="0"/>
              </a:rPr>
              <a:t>targeted programs</a:t>
            </a:r>
            <a:r>
              <a:rPr lang="en-US" sz="1300" dirty="0">
                <a:solidFill>
                  <a:schemeClr val="tx1">
                    <a:lumMod val="50000"/>
                    <a:lumOff val="50000"/>
                  </a:schemeClr>
                </a:solidFill>
                <a:latin typeface="Arial" panose="020B0604020202020204" pitchFamily="34" charset="0"/>
                <a:cs typeface="Arial" panose="020B0604020202020204" pitchFamily="34" charset="0"/>
              </a:rPr>
              <a:t> for Veterans, women, and the formerly incarcerated.</a:t>
            </a:r>
          </a:p>
        </p:txBody>
      </p:sp>
      <p:sp>
        <p:nvSpPr>
          <p:cNvPr id="22" name="TextBox 21">
            <a:extLst>
              <a:ext uri="{FF2B5EF4-FFF2-40B4-BE49-F238E27FC236}">
                <a16:creationId xmlns:a16="http://schemas.microsoft.com/office/drawing/2014/main" id="{F9E0FB05-0D30-9245-A886-65809FC5EA20}"/>
              </a:ext>
            </a:extLst>
          </p:cNvPr>
          <p:cNvSpPr txBox="1"/>
          <p:nvPr/>
        </p:nvSpPr>
        <p:spPr>
          <a:xfrm>
            <a:off x="7918195" y="2595499"/>
            <a:ext cx="3715912" cy="1692771"/>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WCA also started a </a:t>
            </a:r>
            <a:r>
              <a:rPr lang="en-US" sz="1300" b="1" dirty="0">
                <a:solidFill>
                  <a:srgbClr val="0478A3"/>
                </a:solidFill>
                <a:latin typeface="Arial" panose="020B0604020202020204" pitchFamily="34" charset="0"/>
                <a:cs typeface="Arial" panose="020B0604020202020204" pitchFamily="34" charset="0"/>
              </a:rPr>
              <a:t>Clinical Services Department</a:t>
            </a:r>
            <a:r>
              <a:rPr lang="en-US" sz="1300" dirty="0">
                <a:solidFill>
                  <a:schemeClr val="tx1">
                    <a:lumMod val="50000"/>
                    <a:lumOff val="50000"/>
                  </a:schemeClr>
                </a:solidFill>
                <a:latin typeface="Arial" panose="020B0604020202020204" pitchFamily="34" charset="0"/>
                <a:cs typeface="Arial" panose="020B0604020202020204" pitchFamily="34" charset="0"/>
              </a:rPr>
              <a:t>, which continues to conduct individual and group sessions to address: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Medical and mental health</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Substance abuse</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Other personal issues preventing participants from leading productive lives off the streets</a:t>
            </a:r>
          </a:p>
        </p:txBody>
      </p:sp>
      <p:pic>
        <p:nvPicPr>
          <p:cNvPr id="2054" name="Picture 6">
            <a:extLst>
              <a:ext uri="{FF2B5EF4-FFF2-40B4-BE49-F238E27FC236}">
                <a16:creationId xmlns:a16="http://schemas.microsoft.com/office/drawing/2014/main" id="{5D4BED90-DA72-6349-B53D-37B6092E38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09262" y="4723577"/>
            <a:ext cx="1519409" cy="100287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3581283-29B1-AD4A-A693-0A581AE78913}"/>
              </a:ext>
            </a:extLst>
          </p:cNvPr>
          <p:cNvGrpSpPr/>
          <p:nvPr/>
        </p:nvGrpSpPr>
        <p:grpSpPr>
          <a:xfrm>
            <a:off x="1071427" y="2595499"/>
            <a:ext cx="4734544" cy="1011130"/>
            <a:chOff x="1026008" y="2387698"/>
            <a:chExt cx="4672987" cy="1003895"/>
          </a:xfrm>
        </p:grpSpPr>
        <p:pic>
          <p:nvPicPr>
            <p:cNvPr id="2052" name="Picture 4">
              <a:extLst>
                <a:ext uri="{FF2B5EF4-FFF2-40B4-BE49-F238E27FC236}">
                  <a16:creationId xmlns:a16="http://schemas.microsoft.com/office/drawing/2014/main" id="{427C0B1E-23E5-9C42-8FD5-569A78BA26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4464" y="2387698"/>
              <a:ext cx="1507350" cy="10038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terans – Sacred Heart Senior Living">
              <a:extLst>
                <a:ext uri="{FF2B5EF4-FFF2-40B4-BE49-F238E27FC236}">
                  <a16:creationId xmlns:a16="http://schemas.microsoft.com/office/drawing/2014/main" id="{3C690E23-6690-A446-8FE3-04C5D3B4BBE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26008" y="2387698"/>
              <a:ext cx="1507250" cy="10038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C8A26938-311B-524D-B7C4-5082560241A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54540" y="2387698"/>
              <a:ext cx="1544455" cy="1003895"/>
            </a:xfrm>
            <a:prstGeom prst="rect">
              <a:avLst/>
            </a:prstGeom>
            <a:noFill/>
            <a:extLst>
              <a:ext uri="{909E8E84-426E-40DD-AFC4-6F175D3DCCD1}">
                <a14:hiddenFill xmlns:a14="http://schemas.microsoft.com/office/drawing/2010/main">
                  <a:solidFill>
                    <a:srgbClr val="FFFFFF"/>
                  </a:solidFill>
                </a14:hiddenFill>
              </a:ext>
            </a:extLst>
          </p:spPr>
        </p:pic>
      </p:grpSp>
      <p:pic>
        <p:nvPicPr>
          <p:cNvPr id="2060" name="Picture 12">
            <a:extLst>
              <a:ext uri="{FF2B5EF4-FFF2-40B4-BE49-F238E27FC236}">
                <a16:creationId xmlns:a16="http://schemas.microsoft.com/office/drawing/2014/main" id="{F6E99CEC-F3CB-7F43-B255-BAED4801A8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1426" y="4723577"/>
            <a:ext cx="1519408" cy="1011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24E345-D737-1246-9F2B-C476F47C55F3}"/>
              </a:ext>
            </a:extLst>
          </p:cNvPr>
          <p:cNvSpPr txBox="1"/>
          <p:nvPr/>
        </p:nvSpPr>
        <p:spPr>
          <a:xfrm>
            <a:off x="2590835" y="4723577"/>
            <a:ext cx="3215136" cy="1492716"/>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WCA also initiated a </a:t>
            </a:r>
            <a:r>
              <a:rPr lang="en-US" sz="1300" b="1" dirty="0">
                <a:solidFill>
                  <a:srgbClr val="0478A3"/>
                </a:solidFill>
                <a:latin typeface="Arial" panose="020B0604020202020204" pitchFamily="34" charset="0"/>
                <a:cs typeface="Arial" panose="020B0604020202020204" pitchFamily="34" charset="0"/>
              </a:rPr>
              <a:t>Recuperative Care </a:t>
            </a:r>
            <a:r>
              <a:rPr lang="en-US" sz="1300" dirty="0">
                <a:solidFill>
                  <a:schemeClr val="tx1">
                    <a:lumMod val="50000"/>
                    <a:lumOff val="50000"/>
                  </a:schemeClr>
                </a:solidFill>
                <a:latin typeface="Arial" panose="020B0604020202020204" pitchFamily="34" charset="0"/>
                <a:cs typeface="Arial" panose="020B0604020202020204" pitchFamily="34" charset="0"/>
              </a:rPr>
              <a:t>program, which continues to provide shelter and support to medically stable individuals who are released from area hospitals with illnesses or injuries who only become worse due to homelessness. </a:t>
            </a:r>
          </a:p>
        </p:txBody>
      </p:sp>
      <p:cxnSp>
        <p:nvCxnSpPr>
          <p:cNvPr id="11" name="Straight Connector 10">
            <a:extLst>
              <a:ext uri="{FF2B5EF4-FFF2-40B4-BE49-F238E27FC236}">
                <a16:creationId xmlns:a16="http://schemas.microsoft.com/office/drawing/2014/main" id="{DC897942-1864-6D48-97A9-282886605EEE}"/>
              </a:ext>
            </a:extLst>
          </p:cNvPr>
          <p:cNvCxnSpPr>
            <a:cxnSpLocks/>
          </p:cNvCxnSpPr>
          <p:nvPr/>
        </p:nvCxnSpPr>
        <p:spPr>
          <a:xfrm>
            <a:off x="1071426" y="4465246"/>
            <a:ext cx="4734544" cy="0"/>
          </a:xfrm>
          <a:prstGeom prst="line">
            <a:avLst/>
          </a:prstGeom>
          <a:ln>
            <a:solidFill>
              <a:schemeClr val="tx1">
                <a:lumMod val="50000"/>
                <a:lumOff val="50000"/>
                <a:alpha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F8E84DA-1EFE-6B4C-B09D-623021208CBA}"/>
              </a:ext>
            </a:extLst>
          </p:cNvPr>
          <p:cNvSpPr txBox="1"/>
          <p:nvPr/>
        </p:nvSpPr>
        <p:spPr>
          <a:xfrm>
            <a:off x="7946106" y="4723577"/>
            <a:ext cx="3688001" cy="1692771"/>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In 1997, WCA opened a </a:t>
            </a:r>
            <a:r>
              <a:rPr lang="en-US" sz="1300" b="1" dirty="0">
                <a:solidFill>
                  <a:srgbClr val="0478A3"/>
                </a:solidFill>
                <a:latin typeface="Arial" panose="020B0604020202020204" pitchFamily="34" charset="0"/>
                <a:cs typeface="Arial" panose="020B0604020202020204" pitchFamily="34" charset="0"/>
              </a:rPr>
              <a:t>Walk-In Access Center</a:t>
            </a:r>
            <a:r>
              <a:rPr lang="en-US" sz="1300" dirty="0">
                <a:solidFill>
                  <a:schemeClr val="tx1">
                    <a:lumMod val="50000"/>
                    <a:lumOff val="50000"/>
                  </a:schemeClr>
                </a:solidFill>
                <a:latin typeface="Arial" panose="020B0604020202020204" pitchFamily="34" charset="0"/>
                <a:cs typeface="Arial" panose="020B0604020202020204" pitchFamily="34" charset="0"/>
              </a:rPr>
              <a:t>, which continues to assist homeless individuals and families, as well as those at-risk of homelessness, by providing:</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Informational resources</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Referral services</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Case advocacy</a:t>
            </a:r>
            <a:endParaRPr lang="en-US" sz="1300" dirty="0"/>
          </a:p>
        </p:txBody>
      </p:sp>
      <p:cxnSp>
        <p:nvCxnSpPr>
          <p:cNvPr id="27" name="Straight Connector 26">
            <a:extLst>
              <a:ext uri="{FF2B5EF4-FFF2-40B4-BE49-F238E27FC236}">
                <a16:creationId xmlns:a16="http://schemas.microsoft.com/office/drawing/2014/main" id="{1BCE3C7F-904B-3647-8BA7-E78757BB8722}"/>
              </a:ext>
            </a:extLst>
          </p:cNvPr>
          <p:cNvCxnSpPr>
            <a:cxnSpLocks/>
          </p:cNvCxnSpPr>
          <p:nvPr/>
        </p:nvCxnSpPr>
        <p:spPr>
          <a:xfrm>
            <a:off x="6386030" y="4469327"/>
            <a:ext cx="4734544" cy="0"/>
          </a:xfrm>
          <a:prstGeom prst="line">
            <a:avLst/>
          </a:prstGeom>
          <a:ln>
            <a:solidFill>
              <a:schemeClr val="tx1">
                <a:lumMod val="50000"/>
                <a:lumOff val="50000"/>
                <a:alpha val="40000"/>
              </a:schemeClr>
            </a:solidFill>
          </a:ln>
        </p:spPr>
        <p:style>
          <a:lnRef idx="1">
            <a:schemeClr val="accent1"/>
          </a:lnRef>
          <a:fillRef idx="0">
            <a:schemeClr val="accent1"/>
          </a:fillRef>
          <a:effectRef idx="0">
            <a:schemeClr val="accent1"/>
          </a:effectRef>
          <a:fontRef idx="minor">
            <a:schemeClr val="tx1"/>
          </a:fontRef>
        </p:style>
      </p:cxnSp>
      <p:pic>
        <p:nvPicPr>
          <p:cNvPr id="2062" name="Picture 14" descr="CLINICAL SERVICES DEPARTMENT">
            <a:extLst>
              <a:ext uri="{FF2B5EF4-FFF2-40B4-BE49-F238E27FC236}">
                <a16:creationId xmlns:a16="http://schemas.microsoft.com/office/drawing/2014/main" id="{C1B2009B-11CE-E646-BB29-E945C39E351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09262" y="2589577"/>
            <a:ext cx="1508933" cy="1017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644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2000s</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8" name="TextBox 7">
            <a:extLst>
              <a:ext uri="{FF2B5EF4-FFF2-40B4-BE49-F238E27FC236}">
                <a16:creationId xmlns:a16="http://schemas.microsoft.com/office/drawing/2014/main" id="{1F84349B-EA66-8C4B-AA0D-B53797F7A3F7}"/>
              </a:ext>
            </a:extLst>
          </p:cNvPr>
          <p:cNvSpPr txBox="1"/>
          <p:nvPr/>
        </p:nvSpPr>
        <p:spPr>
          <a:xfrm>
            <a:off x="5408256" y="2157614"/>
            <a:ext cx="4993043" cy="1092607"/>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Mental health cases increase by 60% in 2000.</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Shelter beds jump from 8,000 to 13,000.</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Unemployment up by 11%.</a:t>
            </a:r>
          </a:p>
        </p:txBody>
      </p:sp>
      <p:sp>
        <p:nvSpPr>
          <p:cNvPr id="9" name="TextBox 8">
            <a:extLst>
              <a:ext uri="{FF2B5EF4-FFF2-40B4-BE49-F238E27FC236}">
                <a16:creationId xmlns:a16="http://schemas.microsoft.com/office/drawing/2014/main" id="{FC745E25-8F8F-D14E-A25E-9DFEBE8921BC}"/>
              </a:ext>
            </a:extLst>
          </p:cNvPr>
          <p:cNvSpPr txBox="1"/>
          <p:nvPr/>
        </p:nvSpPr>
        <p:spPr>
          <a:xfrm>
            <a:off x="5408257" y="4294789"/>
            <a:ext cx="5980922" cy="1292662"/>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WCA creates a Mental Health &amp; Clinical Case Management Department.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In 2014, WCA begins exploring Permanent Supportive Housing options.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In 2016, WCA begins its first Permanent Supportive Housing development, Tower 1A.</a:t>
            </a:r>
          </a:p>
        </p:txBody>
      </p:sp>
      <p:cxnSp>
        <p:nvCxnSpPr>
          <p:cNvPr id="5" name="Straight Connector 4">
            <a:extLst>
              <a:ext uri="{FF2B5EF4-FFF2-40B4-BE49-F238E27FC236}">
                <a16:creationId xmlns:a16="http://schemas.microsoft.com/office/drawing/2014/main" id="{C0F7DDA6-8114-2247-B26F-A953C824E25E}"/>
              </a:ext>
            </a:extLst>
          </p:cNvPr>
          <p:cNvCxnSpPr>
            <a:cxnSpLocks/>
            <a:stCxn id="46" idx="0"/>
            <a:endCxn id="6" idx="0"/>
          </p:cNvCxnSpPr>
          <p:nvPr/>
        </p:nvCxnSpPr>
        <p:spPr>
          <a:xfrm flipH="1" flipV="1">
            <a:off x="5413739" y="2217173"/>
            <a:ext cx="3133" cy="2961273"/>
          </a:xfrm>
          <a:prstGeom prst="line">
            <a:avLst/>
          </a:prstGeom>
          <a:ln w="15875">
            <a:solidFill>
              <a:srgbClr val="00CC6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6FD241B-02DB-784A-BD31-F4D6DB223E3D}"/>
              </a:ext>
            </a:extLst>
          </p:cNvPr>
          <p:cNvSpPr/>
          <p:nvPr/>
        </p:nvSpPr>
        <p:spPr>
          <a:xfrm>
            <a:off x="5357919" y="2217173"/>
            <a:ext cx="111639" cy="111639"/>
          </a:xfrm>
          <a:prstGeom prst="ellips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ADFD38E-8B24-CD40-8BE0-8A623ECD246B}"/>
              </a:ext>
            </a:extLst>
          </p:cNvPr>
          <p:cNvSpPr/>
          <p:nvPr/>
        </p:nvSpPr>
        <p:spPr>
          <a:xfrm>
            <a:off x="5357919" y="2652551"/>
            <a:ext cx="111639" cy="111639"/>
          </a:xfrm>
          <a:prstGeom prst="ellips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B43F201-AD40-7F44-A484-7903DEAF19AE}"/>
              </a:ext>
            </a:extLst>
          </p:cNvPr>
          <p:cNvSpPr/>
          <p:nvPr/>
        </p:nvSpPr>
        <p:spPr>
          <a:xfrm>
            <a:off x="5352436" y="3026506"/>
            <a:ext cx="111639" cy="111639"/>
          </a:xfrm>
          <a:prstGeom prst="ellips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BA00F4-5CCD-234F-A5A0-3B6E122D1B3F}"/>
              </a:ext>
            </a:extLst>
          </p:cNvPr>
          <p:cNvSpPr/>
          <p:nvPr/>
        </p:nvSpPr>
        <p:spPr>
          <a:xfrm>
            <a:off x="5361052" y="4349487"/>
            <a:ext cx="111639" cy="111639"/>
          </a:xfrm>
          <a:prstGeom prst="ellips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D1C17-A4C8-A345-AC71-4BB3BFB00483}"/>
              </a:ext>
            </a:extLst>
          </p:cNvPr>
          <p:cNvSpPr/>
          <p:nvPr/>
        </p:nvSpPr>
        <p:spPr>
          <a:xfrm>
            <a:off x="5361052" y="4784616"/>
            <a:ext cx="111639" cy="111639"/>
          </a:xfrm>
          <a:prstGeom prst="ellips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D1E5A26E-F7D1-EE40-BCE3-2B2A4C44F41C}"/>
              </a:ext>
            </a:extLst>
          </p:cNvPr>
          <p:cNvSpPr/>
          <p:nvPr/>
        </p:nvSpPr>
        <p:spPr>
          <a:xfrm>
            <a:off x="5411972" y="1625349"/>
            <a:ext cx="1907273" cy="421049"/>
          </a:xfrm>
          <a:prstGeom prst="homePlat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AB206FF-DDC4-A14E-9A9C-273BACF3387F}"/>
              </a:ext>
            </a:extLst>
          </p:cNvPr>
          <p:cNvSpPr txBox="1"/>
          <p:nvPr/>
        </p:nvSpPr>
        <p:spPr>
          <a:xfrm>
            <a:off x="5408255" y="1642044"/>
            <a:ext cx="1623979"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2000s</a:t>
            </a:r>
          </a:p>
        </p:txBody>
      </p:sp>
      <p:pic>
        <p:nvPicPr>
          <p:cNvPr id="85" name="Picture 84">
            <a:extLst>
              <a:ext uri="{FF2B5EF4-FFF2-40B4-BE49-F238E27FC236}">
                <a16:creationId xmlns:a16="http://schemas.microsoft.com/office/drawing/2014/main" id="{795179BF-73A1-CF46-AF4C-A2BDA61ADFE0}"/>
              </a:ext>
            </a:extLst>
          </p:cNvPr>
          <p:cNvPicPr>
            <a:picLocks noChangeAspect="1"/>
          </p:cNvPicPr>
          <p:nvPr/>
        </p:nvPicPr>
        <p:blipFill>
          <a:blip r:embed="rId3"/>
          <a:stretch>
            <a:fillRect/>
          </a:stretch>
        </p:blipFill>
        <p:spPr>
          <a:xfrm>
            <a:off x="3964774" y="2291426"/>
            <a:ext cx="1250116" cy="795528"/>
          </a:xfrm>
          <a:prstGeom prst="rect">
            <a:avLst/>
          </a:prstGeom>
        </p:spPr>
      </p:pic>
      <p:pic>
        <p:nvPicPr>
          <p:cNvPr id="86" name="Picture 85">
            <a:extLst>
              <a:ext uri="{FF2B5EF4-FFF2-40B4-BE49-F238E27FC236}">
                <a16:creationId xmlns:a16="http://schemas.microsoft.com/office/drawing/2014/main" id="{3E9F6D9E-6E3D-2D48-ADDD-7CB947B5E052}"/>
              </a:ext>
            </a:extLst>
          </p:cNvPr>
          <p:cNvPicPr>
            <a:picLocks noChangeAspect="1"/>
          </p:cNvPicPr>
          <p:nvPr/>
        </p:nvPicPr>
        <p:blipFill>
          <a:blip r:embed="rId4"/>
          <a:stretch>
            <a:fillRect/>
          </a:stretch>
        </p:blipFill>
        <p:spPr>
          <a:xfrm>
            <a:off x="4289663" y="4345582"/>
            <a:ext cx="748732" cy="795528"/>
          </a:xfrm>
          <a:prstGeom prst="rect">
            <a:avLst/>
          </a:prstGeom>
        </p:spPr>
      </p:pic>
      <p:sp>
        <p:nvSpPr>
          <p:cNvPr id="46" name="Oval 45">
            <a:extLst>
              <a:ext uri="{FF2B5EF4-FFF2-40B4-BE49-F238E27FC236}">
                <a16:creationId xmlns:a16="http://schemas.microsoft.com/office/drawing/2014/main" id="{BC652F78-98D2-E443-A962-0FC11F07C34B}"/>
              </a:ext>
            </a:extLst>
          </p:cNvPr>
          <p:cNvSpPr/>
          <p:nvPr/>
        </p:nvSpPr>
        <p:spPr>
          <a:xfrm>
            <a:off x="5361052" y="5178446"/>
            <a:ext cx="111639" cy="111639"/>
          </a:xfrm>
          <a:prstGeom prst="ellipse">
            <a:avLst/>
          </a:prstGeom>
          <a:solidFill>
            <a:srgbClr val="00C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087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2000s</a:t>
            </a:r>
          </a:p>
        </p:txBody>
      </p:sp>
      <p:sp>
        <p:nvSpPr>
          <p:cNvPr id="19" name="TextBox 18">
            <a:extLst>
              <a:ext uri="{FF2B5EF4-FFF2-40B4-BE49-F238E27FC236}">
                <a16:creationId xmlns:a16="http://schemas.microsoft.com/office/drawing/2014/main" id="{C7F9CFAE-10E0-3249-A5F0-E716B83D294A}"/>
              </a:ext>
            </a:extLst>
          </p:cNvPr>
          <p:cNvSpPr txBox="1"/>
          <p:nvPr/>
        </p:nvSpPr>
        <p:spPr>
          <a:xfrm>
            <a:off x="1" y="1235570"/>
            <a:ext cx="12192000"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EXPANDED SERVICES IN THE 2000s</a:t>
            </a:r>
            <a:endParaRPr lang="en-US" sz="1300" dirty="0">
              <a:solidFill>
                <a:srgbClr val="0478A3"/>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80B21DD-E873-C546-BC6C-3326FBB0A708}"/>
              </a:ext>
            </a:extLst>
          </p:cNvPr>
          <p:cNvSpPr txBox="1"/>
          <p:nvPr/>
        </p:nvSpPr>
        <p:spPr>
          <a:xfrm>
            <a:off x="0" y="1540368"/>
            <a:ext cx="12191999" cy="492443"/>
          </a:xfrm>
          <a:prstGeom prst="rect">
            <a:avLst/>
          </a:prstGeom>
          <a:noFill/>
        </p:spPr>
        <p:txBody>
          <a:bodyPr wrap="square" rtlCol="0">
            <a:spAutoFit/>
          </a:bodyPr>
          <a:lstStyle/>
          <a:p>
            <a:pPr algn="ctr"/>
            <a:r>
              <a:rPr lang="en-US" sz="1300" dirty="0">
                <a:solidFill>
                  <a:schemeClr val="tx1">
                    <a:lumMod val="50000"/>
                    <a:lumOff val="50000"/>
                  </a:schemeClr>
                </a:solidFill>
                <a:latin typeface="Arial" panose="020B0604020202020204" pitchFamily="34" charset="0"/>
                <a:cs typeface="Arial" panose="020B0604020202020204" pitchFamily="34" charset="0"/>
              </a:rPr>
              <a:t>Throughout the 2000s, the Weingart Center expanded its services, serving 40,000+ per year.</a:t>
            </a:r>
          </a:p>
          <a:p>
            <a:pPr algn="ctr"/>
            <a:endParaRPr lang="en-US" sz="13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9E0FB05-0D30-9245-A886-65809FC5EA20}"/>
              </a:ext>
            </a:extLst>
          </p:cNvPr>
          <p:cNvSpPr txBox="1"/>
          <p:nvPr/>
        </p:nvSpPr>
        <p:spPr>
          <a:xfrm>
            <a:off x="942877" y="2078341"/>
            <a:ext cx="10745540" cy="4493538"/>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ACCESS CENTER</a:t>
            </a:r>
          </a:p>
          <a:p>
            <a:r>
              <a:rPr lang="en-US" sz="1300" dirty="0">
                <a:solidFill>
                  <a:schemeClr val="tx1">
                    <a:lumMod val="50000"/>
                    <a:lumOff val="50000"/>
                  </a:schemeClr>
                </a:solidFill>
                <a:latin typeface="Arial" panose="020B0604020202020204" pitchFamily="34" charset="0"/>
                <a:cs typeface="Arial" panose="020B0604020202020204" pitchFamily="34" charset="0"/>
              </a:rPr>
              <a:t>Housing referrals, case advocacy, bus tokens for scheduled appointments, legal aid, mail services, and a wide range of other social services to homeless individuals, families, and people at risk of becoming homeless.</a:t>
            </a:r>
            <a:br>
              <a:rPr lang="en-US" sz="1300" dirty="0">
                <a:solidFill>
                  <a:schemeClr val="tx1">
                    <a:lumMod val="50000"/>
                    <a:lumOff val="50000"/>
                  </a:schemeClr>
                </a:solidFill>
                <a:latin typeface="Arial" panose="020B0604020202020204" pitchFamily="34" charset="0"/>
                <a:cs typeface="Arial" panose="020B0604020202020204" pitchFamily="34" charset="0"/>
              </a:rPr>
            </a:b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OPEN DOOR</a:t>
            </a:r>
          </a:p>
          <a:p>
            <a:r>
              <a:rPr lang="en-US" sz="1300" dirty="0">
                <a:solidFill>
                  <a:schemeClr val="tx1">
                    <a:lumMod val="50000"/>
                    <a:lumOff val="50000"/>
                  </a:schemeClr>
                </a:solidFill>
                <a:latin typeface="Arial" panose="020B0604020202020204" pitchFamily="34" charset="0"/>
                <a:cs typeface="Arial" panose="020B0604020202020204" pitchFamily="34" charset="0"/>
              </a:rPr>
              <a:t>90-day crisis housing program linking clients to mental, physical, and substance abuse programs as well as workforce development.</a:t>
            </a:r>
            <a:br>
              <a:rPr lang="en-US" sz="1300" dirty="0">
                <a:solidFill>
                  <a:schemeClr val="tx1">
                    <a:lumMod val="50000"/>
                    <a:lumOff val="50000"/>
                  </a:schemeClr>
                </a:solidFill>
                <a:latin typeface="Arial" panose="020B0604020202020204" pitchFamily="34" charset="0"/>
                <a:cs typeface="Arial" panose="020B0604020202020204" pitchFamily="34" charset="0"/>
              </a:rPr>
            </a:br>
            <a:endParaRPr lang="en-US" sz="1300" b="1" dirty="0">
              <a:solidFill>
                <a:srgbClr val="0478A3"/>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SHORT-TERM HOUSING PROGRAM </a:t>
            </a:r>
          </a:p>
          <a:p>
            <a:r>
              <a:rPr lang="en-US" sz="1300" dirty="0">
                <a:solidFill>
                  <a:schemeClr val="tx1">
                    <a:lumMod val="50000"/>
                    <a:lumOff val="50000"/>
                  </a:schemeClr>
                </a:solidFill>
                <a:latin typeface="Arial" panose="020B0604020202020204" pitchFamily="34" charset="0"/>
                <a:cs typeface="Arial" panose="020B0604020202020204" pitchFamily="34" charset="0"/>
              </a:rPr>
              <a:t>This DPSS Voucher program is for Individuals applying for General Relief and is operated through contractual partnership with the L.A. Department of Social Services.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Working in collaboration with Coordinated Entry System, our Women’s Crisis Housing program helps homeless women with housing and supportive services. </a:t>
            </a:r>
            <a:br>
              <a:rPr lang="en-US" sz="1300" dirty="0">
                <a:solidFill>
                  <a:schemeClr val="tx1">
                    <a:lumMod val="50000"/>
                    <a:lumOff val="50000"/>
                  </a:schemeClr>
                </a:solidFill>
                <a:latin typeface="Arial" panose="020B0604020202020204" pitchFamily="34" charset="0"/>
                <a:cs typeface="Arial" panose="020B0604020202020204" pitchFamily="34" charset="0"/>
              </a:rPr>
            </a:b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HEALTH &amp; MENTAL CARE SERVICES</a:t>
            </a:r>
          </a:p>
          <a:p>
            <a:r>
              <a:rPr lang="en-US" sz="1300" dirty="0">
                <a:solidFill>
                  <a:schemeClr val="tx1">
                    <a:lumMod val="50000"/>
                    <a:lumOff val="50000"/>
                  </a:schemeClr>
                </a:solidFill>
                <a:latin typeface="Arial" panose="020B0604020202020204" pitchFamily="34" charset="0"/>
                <a:cs typeface="Arial" panose="020B0604020202020204" pitchFamily="34" charset="0"/>
              </a:rPr>
              <a:t>Together with JWCH Institute and the L.A. Dept. of Health Services, these services offer an array of health and mental care, including medical, dental, optometry, individual and group therapy, trauma and substance abuse counseling, and recuperative care for homeless individuals who have been recently discharged from the hospital.</a:t>
            </a:r>
            <a:br>
              <a:rPr lang="en-US" sz="1300" dirty="0">
                <a:solidFill>
                  <a:schemeClr val="tx1">
                    <a:lumMod val="50000"/>
                    <a:lumOff val="50000"/>
                  </a:schemeClr>
                </a:solidFill>
                <a:latin typeface="Arial" panose="020B0604020202020204" pitchFamily="34" charset="0"/>
                <a:cs typeface="Arial" panose="020B0604020202020204" pitchFamily="34" charset="0"/>
              </a:rPr>
            </a:b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EDUCATION &amp; JOB PREPAREDNESS</a:t>
            </a:r>
          </a:p>
          <a:p>
            <a:r>
              <a:rPr lang="en-US" sz="1300" dirty="0">
                <a:solidFill>
                  <a:schemeClr val="tx1">
                    <a:lumMod val="50000"/>
                    <a:lumOff val="50000"/>
                  </a:schemeClr>
                </a:solidFill>
                <a:latin typeface="Arial" panose="020B0604020202020204" pitchFamily="34" charset="0"/>
                <a:cs typeface="Arial" panose="020B0604020202020204" pitchFamily="34" charset="0"/>
              </a:rPr>
              <a:t>This program offers remedial education, literacy training, one-on-one tutoring, vocational education, job preparedness, and help with employment searches.</a:t>
            </a:r>
          </a:p>
        </p:txBody>
      </p:sp>
    </p:spTree>
    <p:extLst>
      <p:ext uri="{BB962C8B-B14F-4D97-AF65-F5344CB8AC3E}">
        <p14:creationId xmlns:p14="http://schemas.microsoft.com/office/powerpoint/2010/main" val="215450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2000s</a:t>
            </a:r>
          </a:p>
        </p:txBody>
      </p:sp>
      <p:sp>
        <p:nvSpPr>
          <p:cNvPr id="2" name="TextBox 1">
            <a:extLst>
              <a:ext uri="{FF2B5EF4-FFF2-40B4-BE49-F238E27FC236}">
                <a16:creationId xmlns:a16="http://schemas.microsoft.com/office/drawing/2014/main" id="{914BB666-2CFD-004C-9521-B6FE74123752}"/>
              </a:ext>
            </a:extLst>
          </p:cNvPr>
          <p:cNvSpPr txBox="1"/>
          <p:nvPr/>
        </p:nvSpPr>
        <p:spPr>
          <a:xfrm>
            <a:off x="942877" y="2078341"/>
            <a:ext cx="10546757" cy="4093428"/>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CASE MANAGEMENT</a:t>
            </a:r>
          </a:p>
          <a:p>
            <a:r>
              <a:rPr lang="en-US" sz="1300" dirty="0">
                <a:solidFill>
                  <a:schemeClr val="tx1">
                    <a:lumMod val="50000"/>
                    <a:lumOff val="50000"/>
                  </a:schemeClr>
                </a:solidFill>
                <a:latin typeface="Arial" panose="020B0604020202020204" pitchFamily="34" charset="0"/>
                <a:cs typeface="Arial" panose="020B0604020202020204" pitchFamily="34" charset="0"/>
              </a:rPr>
              <a:t>The Weingart Center offers one-on-one short-term and long-term case management services with a focus on goal-setting and attainment and are available for current and former clients.</a:t>
            </a:r>
          </a:p>
          <a:p>
            <a:r>
              <a:rPr lang="en-US" sz="1300" dirty="0">
                <a:solidFill>
                  <a:schemeClr val="tx1">
                    <a:lumMod val="50000"/>
                    <a:lumOff val="50000"/>
                  </a:schemeClr>
                </a:solidFill>
                <a:latin typeface="Arial" panose="020B0604020202020204" pitchFamily="34" charset="0"/>
                <a:cs typeface="Arial" panose="020B0604020202020204" pitchFamily="34" charset="0"/>
              </a:rPr>
              <a:t> </a:t>
            </a:r>
          </a:p>
          <a:p>
            <a:r>
              <a:rPr lang="en-US" sz="1300" b="1" dirty="0">
                <a:solidFill>
                  <a:srgbClr val="0478A3"/>
                </a:solidFill>
                <a:latin typeface="Arial" panose="020B0604020202020204" pitchFamily="34" charset="0"/>
                <a:cs typeface="Arial" panose="020B0604020202020204" pitchFamily="34" charset="0"/>
              </a:rPr>
              <a:t>SUBSTANCE ABUSE TREATMENT &amp; HIV/AIDS SERVICES</a:t>
            </a:r>
          </a:p>
          <a:p>
            <a:r>
              <a:rPr lang="en-US" sz="1300" dirty="0">
                <a:solidFill>
                  <a:schemeClr val="tx1">
                    <a:lumMod val="50000"/>
                    <a:lumOff val="50000"/>
                  </a:schemeClr>
                </a:solidFill>
                <a:latin typeface="Arial" panose="020B0604020202020204" pitchFamily="34" charset="0"/>
                <a:cs typeface="Arial" panose="020B0604020202020204" pitchFamily="34" charset="0"/>
              </a:rPr>
              <a:t>Operated in partnership with the JWCH Institute, this program offers substance abuse treatment and HIV/ AIDS services to high-risk individuals living in Skid Row.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CAFÉ &amp; BOUTIQUE</a:t>
            </a:r>
          </a:p>
          <a:p>
            <a:r>
              <a:rPr lang="en-US" sz="1300" dirty="0">
                <a:solidFill>
                  <a:schemeClr val="tx1">
                    <a:lumMod val="50000"/>
                    <a:lumOff val="50000"/>
                  </a:schemeClr>
                </a:solidFill>
                <a:latin typeface="Arial" panose="020B0604020202020204" pitchFamily="34" charset="0"/>
                <a:cs typeface="Arial" panose="020B0604020202020204" pitchFamily="34" charset="0"/>
              </a:rPr>
              <a:t>The Weingart Café provides three healthy meals a day to all Weingart Center clients. The Weingart Boutique provides personal care products and clothing, including professional attire for job interviews and employment searches.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RE-ENTRY PROGRAMS</a:t>
            </a:r>
          </a:p>
          <a:p>
            <a:r>
              <a:rPr lang="en-US" sz="1300" dirty="0">
                <a:solidFill>
                  <a:schemeClr val="tx1">
                    <a:lumMod val="50000"/>
                    <a:lumOff val="50000"/>
                  </a:schemeClr>
                </a:solidFill>
                <a:latin typeface="Arial" panose="020B0604020202020204" pitchFamily="34" charset="0"/>
                <a:cs typeface="Arial" panose="020B0604020202020204" pitchFamily="34" charset="0"/>
              </a:rPr>
              <a:t>THP is designed to provide housing, meals, support, programming, and supervision for serious and long-term offenders.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AB 109 is a 90-day re-entry program and requires a referral from the L.A. County Probation Department and provides transitional housing and employment assistance to those on Post-Release Community Supervision.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STOP (Specialized Treatment for Optimized Programming), which requires a parole officer referral, is a comprehensive re-entry program for parolees that provides housing, vocational training, education, and job placement services. </a:t>
            </a:r>
          </a:p>
        </p:txBody>
      </p:sp>
      <p:sp>
        <p:nvSpPr>
          <p:cNvPr id="9" name="TextBox 8">
            <a:extLst>
              <a:ext uri="{FF2B5EF4-FFF2-40B4-BE49-F238E27FC236}">
                <a16:creationId xmlns:a16="http://schemas.microsoft.com/office/drawing/2014/main" id="{70B89D42-4302-D747-9F1C-16462D7860BF}"/>
              </a:ext>
            </a:extLst>
          </p:cNvPr>
          <p:cNvSpPr txBox="1"/>
          <p:nvPr/>
        </p:nvSpPr>
        <p:spPr>
          <a:xfrm>
            <a:off x="1" y="1235570"/>
            <a:ext cx="12192000"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EXPANDED SERVICES IN THE 2000s (</a:t>
            </a:r>
            <a:r>
              <a:rPr lang="en-US" sz="1300" b="1" dirty="0" err="1">
                <a:solidFill>
                  <a:srgbClr val="0478A3"/>
                </a:solidFill>
                <a:latin typeface="Arial" panose="020B0604020202020204" pitchFamily="34" charset="0"/>
                <a:cs typeface="Arial" panose="020B0604020202020204" pitchFamily="34" charset="0"/>
              </a:rPr>
              <a:t>con’t</a:t>
            </a:r>
            <a:r>
              <a:rPr lang="en-US" sz="1300" b="1" dirty="0">
                <a:solidFill>
                  <a:srgbClr val="0478A3"/>
                </a:solidFill>
                <a:latin typeface="Arial" panose="020B0604020202020204" pitchFamily="34" charset="0"/>
                <a:cs typeface="Arial" panose="020B0604020202020204" pitchFamily="34" charset="0"/>
              </a:rPr>
              <a:t>)</a:t>
            </a:r>
            <a:endParaRPr lang="en-US" sz="1300" dirty="0">
              <a:solidFill>
                <a:srgbClr val="0478A3"/>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25A8E8E-02CC-3548-9F45-D2CCCDCF3F9F}"/>
              </a:ext>
            </a:extLst>
          </p:cNvPr>
          <p:cNvSpPr txBox="1"/>
          <p:nvPr/>
        </p:nvSpPr>
        <p:spPr>
          <a:xfrm>
            <a:off x="0" y="1540368"/>
            <a:ext cx="12191999" cy="492443"/>
          </a:xfrm>
          <a:prstGeom prst="rect">
            <a:avLst/>
          </a:prstGeom>
          <a:noFill/>
        </p:spPr>
        <p:txBody>
          <a:bodyPr wrap="square" rtlCol="0">
            <a:spAutoFit/>
          </a:bodyPr>
          <a:lstStyle/>
          <a:p>
            <a:pPr algn="ctr"/>
            <a:r>
              <a:rPr lang="en-US" sz="1300" dirty="0">
                <a:solidFill>
                  <a:schemeClr val="tx1">
                    <a:lumMod val="50000"/>
                    <a:lumOff val="50000"/>
                  </a:schemeClr>
                </a:solidFill>
                <a:latin typeface="Arial" panose="020B0604020202020204" pitchFamily="34" charset="0"/>
                <a:cs typeface="Arial" panose="020B0604020202020204" pitchFamily="34" charset="0"/>
              </a:rPr>
              <a:t>Throughout the 2000s, the Weingart Center expanded its services, serving 40,000+ per year.</a:t>
            </a:r>
          </a:p>
          <a:p>
            <a:pPr algn="ctr"/>
            <a:endParaRPr lang="en-US" sz="13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7322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
            </a:r>
          </a:p>
        </p:txBody>
      </p:sp>
      <p:sp>
        <p:nvSpPr>
          <p:cNvPr id="19" name="TextBox 18">
            <a:extLst>
              <a:ext uri="{FF2B5EF4-FFF2-40B4-BE49-F238E27FC236}">
                <a16:creationId xmlns:a16="http://schemas.microsoft.com/office/drawing/2014/main" id="{C7F9CFAE-10E0-3249-A5F0-E716B83D294A}"/>
              </a:ext>
            </a:extLst>
          </p:cNvPr>
          <p:cNvSpPr txBox="1"/>
          <p:nvPr/>
        </p:nvSpPr>
        <p:spPr>
          <a:xfrm>
            <a:off x="208895" y="4590116"/>
            <a:ext cx="11774209"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STRATEGIC PLAN</a:t>
            </a:r>
            <a:endParaRPr lang="en-US" sz="1300" dirty="0">
              <a:solidFill>
                <a:srgbClr val="0478A3"/>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80B21DD-E873-C546-BC6C-3326FBB0A708}"/>
              </a:ext>
            </a:extLst>
          </p:cNvPr>
          <p:cNvSpPr txBox="1"/>
          <p:nvPr/>
        </p:nvSpPr>
        <p:spPr>
          <a:xfrm>
            <a:off x="208894" y="4894914"/>
            <a:ext cx="11774209" cy="1692771"/>
          </a:xfrm>
          <a:prstGeom prst="rect">
            <a:avLst/>
          </a:prstGeom>
          <a:noFill/>
        </p:spPr>
        <p:txBody>
          <a:bodyPr wrap="square" rtlCol="0">
            <a:spAutoFit/>
          </a:bodyPr>
          <a:lstStyle/>
          <a:p>
            <a:pPr algn="ctr"/>
            <a:r>
              <a:rPr lang="en-US" sz="1300" dirty="0">
                <a:solidFill>
                  <a:schemeClr val="tx1">
                    <a:lumMod val="50000"/>
                    <a:lumOff val="50000"/>
                  </a:schemeClr>
                </a:solidFill>
                <a:latin typeface="Arial" panose="020B0604020202020204" pitchFamily="34" charset="0"/>
                <a:cs typeface="Arial" panose="020B0604020202020204" pitchFamily="34" charset="0"/>
              </a:rPr>
              <a:t>In 2018, Weingart Center Association laid out its Strategic Plan, articulating major goals designed to address homelessness.</a:t>
            </a:r>
          </a:p>
          <a:p>
            <a:pPr algn="ct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algn="ctr"/>
            <a:endParaRPr lang="en-US" sz="1300" b="1" dirty="0">
              <a:solidFill>
                <a:srgbClr val="0478A3"/>
              </a:solidFill>
              <a:latin typeface="Arial" panose="020B0604020202020204" pitchFamily="34" charset="0"/>
              <a:cs typeface="Arial" panose="020B0604020202020204" pitchFamily="34" charset="0"/>
            </a:endParaRPr>
          </a:p>
          <a:p>
            <a:pPr algn="ctr"/>
            <a:r>
              <a:rPr lang="en-US" sz="1300" b="1" dirty="0">
                <a:solidFill>
                  <a:srgbClr val="0478A3"/>
                </a:solidFill>
                <a:latin typeface="Arial" panose="020B0604020202020204" pitchFamily="34" charset="0"/>
                <a:cs typeface="Arial" panose="020B0604020202020204" pitchFamily="34" charset="0"/>
              </a:rPr>
              <a:t>Establish Permanent Supportive Housing Facilities</a:t>
            </a:r>
          </a:p>
          <a:p>
            <a:pPr algn="ctr"/>
            <a:endParaRPr lang="en-US" sz="1300" b="1" dirty="0">
              <a:solidFill>
                <a:srgbClr val="0478A3"/>
              </a:solidFill>
              <a:latin typeface="Arial" panose="020B0604020202020204" pitchFamily="34" charset="0"/>
              <a:cs typeface="Arial" panose="020B0604020202020204" pitchFamily="34" charset="0"/>
            </a:endParaRPr>
          </a:p>
          <a:p>
            <a:pPr algn="ctr"/>
            <a:r>
              <a:rPr lang="en-US" sz="1300" b="1" dirty="0">
                <a:solidFill>
                  <a:srgbClr val="0478A3"/>
                </a:solidFill>
                <a:latin typeface="Arial" panose="020B0604020202020204" pitchFamily="34" charset="0"/>
                <a:cs typeface="Arial" panose="020B0604020202020204" pitchFamily="34" charset="0"/>
              </a:rPr>
              <a:t>Expand Programs and Services to Meet the Evolving Needs of Our Clients</a:t>
            </a:r>
          </a:p>
          <a:p>
            <a:pPr algn="ctr"/>
            <a:endParaRPr lang="en-US" sz="1300" b="1" dirty="0">
              <a:solidFill>
                <a:srgbClr val="0478A3"/>
              </a:solidFill>
              <a:latin typeface="Arial" panose="020B0604020202020204" pitchFamily="34" charset="0"/>
              <a:cs typeface="Arial" panose="020B0604020202020204" pitchFamily="34" charset="0"/>
            </a:endParaRPr>
          </a:p>
          <a:p>
            <a:pPr algn="ctr"/>
            <a:r>
              <a:rPr lang="en-US" sz="1300" b="1" dirty="0">
                <a:solidFill>
                  <a:srgbClr val="0478A3"/>
                </a:solidFill>
                <a:latin typeface="Arial" panose="020B0604020202020204" pitchFamily="34" charset="0"/>
                <a:cs typeface="Arial" panose="020B0604020202020204" pitchFamily="34" charset="0"/>
              </a:rPr>
              <a:t>Identify Initiatives to Grow Core Programs</a:t>
            </a:r>
          </a:p>
        </p:txBody>
      </p:sp>
      <p:pic>
        <p:nvPicPr>
          <p:cNvPr id="4" name="Picture 3" descr="A picture containing building, outdoor, city, government building&#10;&#10;Description automatically generated">
            <a:extLst>
              <a:ext uri="{FF2B5EF4-FFF2-40B4-BE49-F238E27FC236}">
                <a16:creationId xmlns:a16="http://schemas.microsoft.com/office/drawing/2014/main" id="{A2845EFD-239E-A24B-9530-EE486632CE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4697" y="1217818"/>
            <a:ext cx="7982607" cy="3194088"/>
          </a:xfrm>
          <a:prstGeom prst="rect">
            <a:avLst/>
          </a:prstGeom>
          <a:ln w="57150">
            <a:solidFill>
              <a:srgbClr val="0478A3"/>
            </a:solidFill>
          </a:ln>
        </p:spPr>
      </p:pic>
    </p:spTree>
    <p:extLst>
      <p:ext uri="{BB962C8B-B14F-4D97-AF65-F5344CB8AC3E}">
        <p14:creationId xmlns:p14="http://schemas.microsoft.com/office/powerpoint/2010/main" val="796988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
            </a:r>
          </a:p>
        </p:txBody>
      </p:sp>
      <p:sp>
        <p:nvSpPr>
          <p:cNvPr id="10" name="TextBox 9">
            <a:extLst>
              <a:ext uri="{FF2B5EF4-FFF2-40B4-BE49-F238E27FC236}">
                <a16:creationId xmlns:a16="http://schemas.microsoft.com/office/drawing/2014/main" id="{53009DA8-AC2B-024F-952B-155B297ADEFA}"/>
              </a:ext>
            </a:extLst>
          </p:cNvPr>
          <p:cNvSpPr txBox="1"/>
          <p:nvPr/>
        </p:nvSpPr>
        <p:spPr>
          <a:xfrm>
            <a:off x="1819656" y="1133856"/>
            <a:ext cx="8545277"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Increase Interim Services to the Greater Los Angeles Area</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A3D1ADE2-9513-214F-AC7F-8A11799AAAF5}"/>
              </a:ext>
            </a:extLst>
          </p:cNvPr>
          <p:cNvSpPr txBox="1"/>
          <p:nvPr/>
        </p:nvSpPr>
        <p:spPr>
          <a:xfrm>
            <a:off x="6311789" y="3631617"/>
            <a:ext cx="3200400" cy="3093154"/>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A BRIDGE HOME – </a:t>
            </a:r>
            <a:br>
              <a:rPr lang="en-US" sz="1300" b="1" dirty="0">
                <a:solidFill>
                  <a:srgbClr val="0478A3"/>
                </a:solidFill>
                <a:latin typeface="Arial" panose="020B0604020202020204" pitchFamily="34" charset="0"/>
                <a:cs typeface="Arial" panose="020B0604020202020204" pitchFamily="34" charset="0"/>
              </a:rPr>
            </a:br>
            <a:r>
              <a:rPr lang="en-US" sz="1300" b="1" dirty="0">
                <a:solidFill>
                  <a:srgbClr val="0478A3"/>
                </a:solidFill>
                <a:latin typeface="Arial" panose="020B0604020202020204" pitchFamily="34" charset="0"/>
                <a:cs typeface="Arial" panose="020B0604020202020204" pitchFamily="34" charset="0"/>
              </a:rPr>
              <a:t>CIVIC CENTER</a:t>
            </a:r>
            <a:br>
              <a:rPr lang="en-US" sz="1300" b="1" dirty="0">
                <a:solidFill>
                  <a:srgbClr val="0478A3"/>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310 N Main St</a:t>
            </a:r>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90012</a:t>
            </a:r>
          </a:p>
          <a:p>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The ABH Civic Center is a 99-bed, service-enriched program for men and women designed to quickly bring homeless Angelenos off the street, stabilize their lives, and move on to permanent housing. Services include housing placement, case management, mental health services, substance abuse support, personal storage, and a place for clients’ pets. </a:t>
            </a:r>
          </a:p>
        </p:txBody>
      </p:sp>
      <p:pic>
        <p:nvPicPr>
          <p:cNvPr id="36" name="Picture 35" descr="A picture containing building&#10;&#10;Description automatically generated">
            <a:extLst>
              <a:ext uri="{FF2B5EF4-FFF2-40B4-BE49-F238E27FC236}">
                <a16:creationId xmlns:a16="http://schemas.microsoft.com/office/drawing/2014/main" id="{08E3387B-2A01-6A40-B56F-075D447D14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86210" y="1581958"/>
            <a:ext cx="2051558" cy="2006186"/>
          </a:xfrm>
          <a:prstGeom prst="rect">
            <a:avLst/>
          </a:prstGeom>
        </p:spPr>
      </p:pic>
      <p:sp>
        <p:nvSpPr>
          <p:cNvPr id="24" name="TextBox 23">
            <a:extLst>
              <a:ext uri="{FF2B5EF4-FFF2-40B4-BE49-F238E27FC236}">
                <a16:creationId xmlns:a16="http://schemas.microsoft.com/office/drawing/2014/main" id="{4216BCC1-DA52-784C-83F3-197478FADFA9}"/>
              </a:ext>
            </a:extLst>
          </p:cNvPr>
          <p:cNvSpPr txBox="1"/>
          <p:nvPr/>
        </p:nvSpPr>
        <p:spPr>
          <a:xfrm>
            <a:off x="2679811" y="3631617"/>
            <a:ext cx="3200400" cy="3093154"/>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GARDNER STREET </a:t>
            </a:r>
            <a:br>
              <a:rPr lang="en-US" sz="1300" b="1" dirty="0">
                <a:solidFill>
                  <a:srgbClr val="0478A3"/>
                </a:solidFill>
                <a:latin typeface="Arial" panose="020B0604020202020204" pitchFamily="34" charset="0"/>
                <a:cs typeface="Arial" panose="020B0604020202020204" pitchFamily="34" charset="0"/>
              </a:rPr>
            </a:br>
            <a:r>
              <a:rPr lang="en-US" sz="1300" b="1" dirty="0">
                <a:solidFill>
                  <a:srgbClr val="0478A3"/>
                </a:solidFill>
                <a:latin typeface="Arial" panose="020B0604020202020204" pitchFamily="34" charset="0"/>
                <a:cs typeface="Arial" panose="020B0604020202020204" pitchFamily="34" charset="0"/>
              </a:rPr>
              <a:t>WOMEN’S BRIDGE HOUSING</a:t>
            </a:r>
          </a:p>
          <a:p>
            <a:pPr algn="ctr"/>
            <a:r>
              <a:rPr lang="en-US" sz="1300" dirty="0">
                <a:solidFill>
                  <a:schemeClr val="tx1">
                    <a:lumMod val="50000"/>
                    <a:lumOff val="50000"/>
                  </a:schemeClr>
                </a:solidFill>
                <a:latin typeface="Arial" panose="020B0604020202020204" pitchFamily="34" charset="0"/>
                <a:cs typeface="Arial" panose="020B0604020202020204" pitchFamily="34" charset="0"/>
              </a:rPr>
              <a:t>1403 N Gardner St </a:t>
            </a:r>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90046</a:t>
            </a:r>
          </a:p>
          <a:p>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Previously a shuttered city-owned library, the Gardner Street Women's Bridge Housing provides programs and services for thirty women experiencing homelessness. The center includes a kitchen, garden, terrace, dining area, and a female staff, including Licensed Clinical Social Workers, to provide wrap-around services around health, well-being, and life skills.</a:t>
            </a:r>
          </a:p>
        </p:txBody>
      </p:sp>
      <p:pic>
        <p:nvPicPr>
          <p:cNvPr id="39" name="Picture 10" descr="Hollywood library will be converted to women&amp;#39;s homeless shelter - Curbed LA">
            <a:extLst>
              <a:ext uri="{FF2B5EF4-FFF2-40B4-BE49-F238E27FC236}">
                <a16:creationId xmlns:a16="http://schemas.microsoft.com/office/drawing/2014/main" id="{7CED966B-FC5B-0145-B39E-28C6DA2BD96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46120" y="1581958"/>
            <a:ext cx="2064713" cy="201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57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5C85A8-05D7-0548-842E-6B08BD4FD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059" b="5141"/>
          <a:stretch/>
        </p:blipFill>
        <p:spPr bwMode="auto">
          <a:xfrm>
            <a:off x="-1" y="704332"/>
            <a:ext cx="4568455" cy="615366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Homelessness and the Weingart Response</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2" name="TextBox 11">
            <a:extLst>
              <a:ext uri="{FF2B5EF4-FFF2-40B4-BE49-F238E27FC236}">
                <a16:creationId xmlns:a16="http://schemas.microsoft.com/office/drawing/2014/main" id="{10DD9F1D-C9BE-224E-AEE0-1C86662C912E}"/>
              </a:ext>
            </a:extLst>
          </p:cNvPr>
          <p:cNvSpPr txBox="1"/>
          <p:nvPr/>
        </p:nvSpPr>
        <p:spPr>
          <a:xfrm>
            <a:off x="5052154" y="1434369"/>
            <a:ext cx="7008676" cy="4693593"/>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CURRENT</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President and CEO, Weingart Center Association since 2011.</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PRIOR</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12 years in California State Legislature</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Managing partner, William Morris Agency, 1982</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BOARDS</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Federal Home Loan Bank of San Francisco</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California American Water</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Hawaii American Water</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Central City Association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MEMBER</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California State Bar</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L.A. World Affairs Council</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Pacific Council on International Relations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EDUCATION</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JD, Loyola Law School</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MBA, Loyola Marymount University</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BS, California State University, Northridge</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Studied in Kennedy School of Government at Harvard University</a:t>
            </a:r>
          </a:p>
        </p:txBody>
      </p:sp>
      <p:sp>
        <p:nvSpPr>
          <p:cNvPr id="16" name="TextBox 15">
            <a:extLst>
              <a:ext uri="{FF2B5EF4-FFF2-40B4-BE49-F238E27FC236}">
                <a16:creationId xmlns:a16="http://schemas.microsoft.com/office/drawing/2014/main" id="{5D8E21A2-4C07-A243-B0AC-B75786618B27}"/>
              </a:ext>
            </a:extLst>
          </p:cNvPr>
          <p:cNvSpPr txBox="1"/>
          <p:nvPr/>
        </p:nvSpPr>
        <p:spPr>
          <a:xfrm>
            <a:off x="0" y="6078838"/>
            <a:ext cx="4568454" cy="492443"/>
          </a:xfrm>
          <a:prstGeom prst="rect">
            <a:avLst/>
          </a:prstGeom>
          <a:noFill/>
        </p:spPr>
        <p:txBody>
          <a:bodyPr wrap="square" rtlCol="0">
            <a:spAutoFit/>
          </a:bodyPr>
          <a:lstStyle/>
          <a:p>
            <a:pPr algn="ctr"/>
            <a:r>
              <a:rPr lang="en-US" sz="1300" b="1" dirty="0">
                <a:solidFill>
                  <a:srgbClr val="E0E580"/>
                </a:solidFill>
                <a:latin typeface="Arial" panose="020B0604020202020204" pitchFamily="34" charset="0"/>
                <a:cs typeface="Arial" panose="020B0604020202020204" pitchFamily="34" charset="0"/>
              </a:rPr>
              <a:t>SENATOR KEVIN MURRY (ret.)</a:t>
            </a:r>
          </a:p>
          <a:p>
            <a:pPr algn="ctr"/>
            <a:r>
              <a:rPr lang="en-US" sz="1300" dirty="0">
                <a:solidFill>
                  <a:schemeClr val="bg1"/>
                </a:solidFill>
                <a:latin typeface="Arial" panose="020B0604020202020204" pitchFamily="34" charset="0"/>
                <a:cs typeface="Arial" panose="020B0604020202020204" pitchFamily="34" charset="0"/>
              </a:rPr>
              <a:t>President &amp; Chief Executive Officer</a:t>
            </a:r>
          </a:p>
        </p:txBody>
      </p:sp>
    </p:spTree>
    <p:extLst>
      <p:ext uri="{BB962C8B-B14F-4D97-AF65-F5344CB8AC3E}">
        <p14:creationId xmlns:p14="http://schemas.microsoft.com/office/powerpoint/2010/main" val="204555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
            </a:r>
          </a:p>
        </p:txBody>
      </p:sp>
      <p:sp>
        <p:nvSpPr>
          <p:cNvPr id="10" name="TextBox 9">
            <a:extLst>
              <a:ext uri="{FF2B5EF4-FFF2-40B4-BE49-F238E27FC236}">
                <a16:creationId xmlns:a16="http://schemas.microsoft.com/office/drawing/2014/main" id="{53009DA8-AC2B-024F-952B-155B297ADEFA}"/>
              </a:ext>
            </a:extLst>
          </p:cNvPr>
          <p:cNvSpPr txBox="1"/>
          <p:nvPr/>
        </p:nvSpPr>
        <p:spPr>
          <a:xfrm>
            <a:off x="1823362" y="1133856"/>
            <a:ext cx="8545277"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Increase Interim Services to the Greater Los Angeles Area (</a:t>
            </a:r>
            <a:r>
              <a:rPr lang="en-US" sz="1300" b="1" dirty="0" err="1">
                <a:solidFill>
                  <a:srgbClr val="0478A3"/>
                </a:solidFill>
                <a:latin typeface="Arial" panose="020B0604020202020204" pitchFamily="34" charset="0"/>
                <a:cs typeface="Arial" panose="020B0604020202020204" pitchFamily="34" charset="0"/>
              </a:rPr>
              <a:t>con’t</a:t>
            </a:r>
            <a:r>
              <a:rPr lang="en-US" sz="1300" b="1" dirty="0">
                <a:solidFill>
                  <a:srgbClr val="0478A3"/>
                </a:solidFill>
                <a:latin typeface="Arial" panose="020B0604020202020204" pitchFamily="34" charset="0"/>
                <a:cs typeface="Arial" panose="020B0604020202020204" pitchFamily="34" charset="0"/>
              </a:rPr>
              <a:t>)</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F07FDFE-FCC2-F34B-B64A-B25010EEAC32}"/>
              </a:ext>
            </a:extLst>
          </p:cNvPr>
          <p:cNvSpPr txBox="1"/>
          <p:nvPr/>
        </p:nvSpPr>
        <p:spPr>
          <a:xfrm>
            <a:off x="2679811" y="3632288"/>
            <a:ext cx="3200400" cy="2693045"/>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THE </a:t>
            </a:r>
            <a:br>
              <a:rPr lang="en-US" sz="1300" b="1" dirty="0">
                <a:solidFill>
                  <a:srgbClr val="0478A3"/>
                </a:solidFill>
                <a:latin typeface="Arial" panose="020B0604020202020204" pitchFamily="34" charset="0"/>
                <a:cs typeface="Arial" panose="020B0604020202020204" pitchFamily="34" charset="0"/>
              </a:rPr>
            </a:br>
            <a:r>
              <a:rPr lang="en-US" sz="1300" b="1" dirty="0">
                <a:solidFill>
                  <a:srgbClr val="0478A3"/>
                </a:solidFill>
                <a:latin typeface="Arial" panose="020B0604020202020204" pitchFamily="34" charset="0"/>
                <a:cs typeface="Arial" panose="020B0604020202020204" pitchFamily="34" charset="0"/>
              </a:rPr>
              <a:t>BEACON</a:t>
            </a:r>
            <a:br>
              <a:rPr lang="en-US" sz="1300" b="1" dirty="0">
                <a:solidFill>
                  <a:srgbClr val="0478A3"/>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1710 7</a:t>
            </a:r>
            <a:r>
              <a:rPr lang="en-US" sz="1300" baseline="30000" dirty="0">
                <a:solidFill>
                  <a:schemeClr val="tx1">
                    <a:lumMod val="50000"/>
                    <a:lumOff val="50000"/>
                  </a:schemeClr>
                </a:solidFill>
                <a:latin typeface="Arial" panose="020B0604020202020204" pitchFamily="34" charset="0"/>
                <a:cs typeface="Arial" panose="020B0604020202020204" pitchFamily="34" charset="0"/>
              </a:rPr>
              <a:t>th</a:t>
            </a:r>
            <a:r>
              <a:rPr lang="en-US" sz="1300" dirty="0">
                <a:solidFill>
                  <a:schemeClr val="tx1">
                    <a:lumMod val="50000"/>
                    <a:lumOff val="50000"/>
                  </a:schemeClr>
                </a:solidFill>
                <a:latin typeface="Arial" panose="020B0604020202020204" pitchFamily="34" charset="0"/>
                <a:cs typeface="Arial" panose="020B0604020202020204" pitchFamily="34" charset="0"/>
              </a:rPr>
              <a:t> St</a:t>
            </a:r>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90017</a:t>
            </a:r>
          </a:p>
          <a:p>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The Beacon is a service-enriched interim housing program that converts to Permanent Supportive Housing around 2024. Services include case management, housing placement, mental health services, substance abuse support, personal storage, and is pet-friendly.</a:t>
            </a:r>
          </a:p>
        </p:txBody>
      </p:sp>
      <p:pic>
        <p:nvPicPr>
          <p:cNvPr id="30" name="Picture 2" descr="Weingart Wins Homekey RFP Bid with Hotel Solaire — Weingart Center">
            <a:extLst>
              <a:ext uri="{FF2B5EF4-FFF2-40B4-BE49-F238E27FC236}">
                <a16:creationId xmlns:a16="http://schemas.microsoft.com/office/drawing/2014/main" id="{BD24BF95-0AE4-7644-8B5B-1D7B54C50C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57041" y="1581958"/>
            <a:ext cx="2045941" cy="20210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2D60CD5-0979-A74D-BC71-A3D4C00244FC}"/>
              </a:ext>
            </a:extLst>
          </p:cNvPr>
          <p:cNvSpPr txBox="1"/>
          <p:nvPr/>
        </p:nvSpPr>
        <p:spPr>
          <a:xfrm>
            <a:off x="6311789" y="3632288"/>
            <a:ext cx="3200400" cy="2893100"/>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THE HILDA L. SOLIS </a:t>
            </a:r>
            <a:br>
              <a:rPr lang="en-US" sz="1300" b="1" dirty="0">
                <a:solidFill>
                  <a:srgbClr val="0478A3"/>
                </a:solidFill>
                <a:latin typeface="Arial" panose="020B0604020202020204" pitchFamily="34" charset="0"/>
                <a:cs typeface="Arial" panose="020B0604020202020204" pitchFamily="34" charset="0"/>
              </a:rPr>
            </a:br>
            <a:r>
              <a:rPr lang="en-US" sz="1300" b="1" dirty="0">
                <a:solidFill>
                  <a:srgbClr val="0478A3"/>
                </a:solidFill>
                <a:latin typeface="Arial" panose="020B0604020202020204" pitchFamily="34" charset="0"/>
                <a:cs typeface="Arial" panose="020B0604020202020204" pitchFamily="34" charset="0"/>
              </a:rPr>
              <a:t>CARE FIRST VILLAGE</a:t>
            </a:r>
            <a:br>
              <a:rPr lang="en-US" sz="1300" b="1" dirty="0">
                <a:solidFill>
                  <a:srgbClr val="0478A3"/>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1060 N </a:t>
            </a:r>
            <a:r>
              <a:rPr lang="en-US" sz="1300" dirty="0" err="1">
                <a:solidFill>
                  <a:schemeClr val="tx1">
                    <a:lumMod val="50000"/>
                    <a:lumOff val="50000"/>
                  </a:schemeClr>
                </a:solidFill>
                <a:latin typeface="Arial" panose="020B0604020202020204" pitchFamily="34" charset="0"/>
                <a:cs typeface="Arial" panose="020B0604020202020204" pitchFamily="34" charset="0"/>
              </a:rPr>
              <a:t>Vignes</a:t>
            </a:r>
            <a:r>
              <a:rPr lang="en-US" sz="1300" dirty="0">
                <a:solidFill>
                  <a:schemeClr val="tx1">
                    <a:lumMod val="50000"/>
                    <a:lumOff val="50000"/>
                  </a:schemeClr>
                </a:solidFill>
                <a:latin typeface="Arial" panose="020B0604020202020204" pitchFamily="34" charset="0"/>
                <a:cs typeface="Arial" panose="020B0604020202020204" pitchFamily="34" charset="0"/>
              </a:rPr>
              <a:t> St</a:t>
            </a:r>
          </a:p>
          <a:p>
            <a:pPr algn="ctr"/>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90012</a:t>
            </a:r>
          </a:p>
          <a:p>
            <a:br>
              <a:rPr lang="en-US" sz="1300" dirty="0">
                <a:solidFill>
                  <a:srgbClr val="0478A3"/>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Operated by the Weingart Center, the Hilda L. Solis Care First Village is a 60,000 square-foot build using prefabricated modular units to create 232 interim housing units. Services include housing placement, three meals a day, case management, mental health services, and substance abuse support, and is pet-friendly.</a:t>
            </a:r>
          </a:p>
        </p:txBody>
      </p:sp>
      <p:pic>
        <p:nvPicPr>
          <p:cNvPr id="33" name="Picture 6">
            <a:extLst>
              <a:ext uri="{FF2B5EF4-FFF2-40B4-BE49-F238E27FC236}">
                <a16:creationId xmlns:a16="http://schemas.microsoft.com/office/drawing/2014/main" id="{3B5CD202-44CB-784F-97A8-A9202ACD86D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89020" y="1581958"/>
            <a:ext cx="2045939" cy="201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72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
            </a:r>
          </a:p>
        </p:txBody>
      </p:sp>
      <p:sp>
        <p:nvSpPr>
          <p:cNvPr id="10" name="TextBox 9">
            <a:extLst>
              <a:ext uri="{FF2B5EF4-FFF2-40B4-BE49-F238E27FC236}">
                <a16:creationId xmlns:a16="http://schemas.microsoft.com/office/drawing/2014/main" id="{53009DA8-AC2B-024F-952B-155B297ADEFA}"/>
              </a:ext>
            </a:extLst>
          </p:cNvPr>
          <p:cNvSpPr txBox="1"/>
          <p:nvPr/>
        </p:nvSpPr>
        <p:spPr>
          <a:xfrm>
            <a:off x="1823362" y="1133856"/>
            <a:ext cx="8545277"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Increase Permanent Supportive Housing Stock</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9" name="Picture 18" descr="A picture containing tree, outdoor, sky, grass&#10;&#10;Description automatically generated">
            <a:extLst>
              <a:ext uri="{FF2B5EF4-FFF2-40B4-BE49-F238E27FC236}">
                <a16:creationId xmlns:a16="http://schemas.microsoft.com/office/drawing/2014/main" id="{D7A0CAB9-DBE9-754B-9F08-D16FCFE80E2F}"/>
              </a:ext>
            </a:extLst>
          </p:cNvPr>
          <p:cNvPicPr>
            <a:picLocks noChangeAspect="1"/>
          </p:cNvPicPr>
          <p:nvPr/>
        </p:nvPicPr>
        <p:blipFill>
          <a:blip r:embed="rId3"/>
          <a:stretch>
            <a:fillRect/>
          </a:stretch>
        </p:blipFill>
        <p:spPr>
          <a:xfrm>
            <a:off x="942878" y="1602206"/>
            <a:ext cx="4428512" cy="4428512"/>
          </a:xfrm>
          <a:prstGeom prst="rect">
            <a:avLst/>
          </a:prstGeom>
        </p:spPr>
      </p:pic>
      <p:sp>
        <p:nvSpPr>
          <p:cNvPr id="36" name="TextBox 35">
            <a:extLst>
              <a:ext uri="{FF2B5EF4-FFF2-40B4-BE49-F238E27FC236}">
                <a16:creationId xmlns:a16="http://schemas.microsoft.com/office/drawing/2014/main" id="{C2F3CB21-23BA-E94E-8486-D4E0EA225C18}"/>
              </a:ext>
            </a:extLst>
          </p:cNvPr>
          <p:cNvSpPr txBox="1"/>
          <p:nvPr/>
        </p:nvSpPr>
        <p:spPr>
          <a:xfrm>
            <a:off x="5919886" y="2569967"/>
            <a:ext cx="5211940" cy="2492990"/>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11010 SMB</a:t>
            </a:r>
          </a:p>
          <a:p>
            <a:r>
              <a:rPr lang="en-US" sz="1300" dirty="0">
                <a:solidFill>
                  <a:schemeClr val="tx1">
                    <a:lumMod val="50000"/>
                    <a:lumOff val="50000"/>
                  </a:schemeClr>
                </a:solidFill>
                <a:latin typeface="Arial" panose="020B0604020202020204" pitchFamily="34" charset="0"/>
                <a:cs typeface="Arial" panose="020B0604020202020204" pitchFamily="34" charset="0"/>
              </a:rPr>
              <a:t>11010 Santa Monica Blvd. Los Angeles, CA 90025</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Project Summary</a:t>
            </a:r>
          </a:p>
          <a:p>
            <a:r>
              <a:rPr lang="en-US" sz="1300" dirty="0">
                <a:solidFill>
                  <a:schemeClr val="tx1">
                    <a:lumMod val="50000"/>
                    <a:lumOff val="50000"/>
                  </a:schemeClr>
                </a:solidFill>
                <a:latin typeface="Arial" panose="020B0604020202020204" pitchFamily="34" charset="0"/>
                <a:cs typeface="Arial" panose="020B0604020202020204" pitchFamily="34" charset="0"/>
              </a:rPr>
              <a:t>51 unit, 5-story development: 50 studio units + 1 two-bedroom management unit.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Target Population</a:t>
            </a:r>
          </a:p>
          <a:p>
            <a:r>
              <a:rPr lang="en-US" sz="1300" dirty="0">
                <a:solidFill>
                  <a:schemeClr val="tx1">
                    <a:lumMod val="50000"/>
                    <a:lumOff val="50000"/>
                  </a:schemeClr>
                </a:solidFill>
                <a:latin typeface="Arial" panose="020B0604020202020204" pitchFamily="34" charset="0"/>
                <a:cs typeface="Arial" panose="020B0604020202020204" pitchFamily="34" charset="0"/>
              </a:rPr>
              <a:t>Seniors and Senior Veterans experiencing homelessness.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Status</a:t>
            </a:r>
            <a:endParaRPr lang="en-US" sz="1300" b="1" cap="all"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Opening June 2022.</a:t>
            </a:r>
          </a:p>
        </p:txBody>
      </p:sp>
      <p:sp>
        <p:nvSpPr>
          <p:cNvPr id="18" name="TextBox 17">
            <a:extLst>
              <a:ext uri="{FF2B5EF4-FFF2-40B4-BE49-F238E27FC236}">
                <a16:creationId xmlns:a16="http://schemas.microsoft.com/office/drawing/2014/main" id="{3727C15B-4470-9940-AD06-5B7D292151B3}"/>
              </a:ext>
            </a:extLst>
          </p:cNvPr>
          <p:cNvSpPr txBox="1"/>
          <p:nvPr/>
        </p:nvSpPr>
        <p:spPr>
          <a:xfrm>
            <a:off x="0" y="6338525"/>
            <a:ext cx="12192000"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To learn more about the developments you see here, visit </a:t>
            </a:r>
            <a:r>
              <a:rPr lang="en-US" sz="1300" b="1" dirty="0" err="1">
                <a:solidFill>
                  <a:srgbClr val="0478A3"/>
                </a:solidFill>
                <a:latin typeface="Arial" panose="020B0604020202020204" pitchFamily="34" charset="0"/>
                <a:cs typeface="Arial" panose="020B0604020202020204" pitchFamily="34" charset="0"/>
              </a:rPr>
              <a:t>weingart.org</a:t>
            </a:r>
            <a:r>
              <a:rPr lang="en-US" sz="1300" b="1" dirty="0">
                <a:solidFill>
                  <a:srgbClr val="0478A3"/>
                </a:solidFill>
                <a:latin typeface="Arial" panose="020B0604020202020204" pitchFamily="34" charset="0"/>
                <a:cs typeface="Arial" panose="020B0604020202020204" pitchFamily="34" charset="0"/>
              </a:rPr>
              <a:t>/building-the-future.</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305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
            </a:r>
          </a:p>
        </p:txBody>
      </p:sp>
      <p:sp>
        <p:nvSpPr>
          <p:cNvPr id="10" name="TextBox 9">
            <a:extLst>
              <a:ext uri="{FF2B5EF4-FFF2-40B4-BE49-F238E27FC236}">
                <a16:creationId xmlns:a16="http://schemas.microsoft.com/office/drawing/2014/main" id="{53009DA8-AC2B-024F-952B-155B297ADEFA}"/>
              </a:ext>
            </a:extLst>
          </p:cNvPr>
          <p:cNvSpPr txBox="1"/>
          <p:nvPr/>
        </p:nvSpPr>
        <p:spPr>
          <a:xfrm>
            <a:off x="1819656" y="1133856"/>
            <a:ext cx="8545277"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Increase Permanent Supportive Housing Stock (</a:t>
            </a:r>
            <a:r>
              <a:rPr lang="en-US" sz="1300" b="1" dirty="0" err="1">
                <a:solidFill>
                  <a:srgbClr val="0478A3"/>
                </a:solidFill>
                <a:latin typeface="Arial" panose="020B0604020202020204" pitchFamily="34" charset="0"/>
                <a:cs typeface="Arial" panose="020B0604020202020204" pitchFamily="34" charset="0"/>
              </a:rPr>
              <a:t>con’t</a:t>
            </a:r>
            <a:r>
              <a:rPr lang="en-US" sz="1300" b="1" dirty="0">
                <a:solidFill>
                  <a:srgbClr val="0478A3"/>
                </a:solidFill>
                <a:latin typeface="Arial" panose="020B0604020202020204" pitchFamily="34" charset="0"/>
                <a:cs typeface="Arial" panose="020B0604020202020204" pitchFamily="34" charset="0"/>
              </a:rPr>
              <a:t>)</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2" name="Picture 31" descr="A picture containing outdoor, tall&#10;&#10;Description automatically generated">
            <a:extLst>
              <a:ext uri="{FF2B5EF4-FFF2-40B4-BE49-F238E27FC236}">
                <a16:creationId xmlns:a16="http://schemas.microsoft.com/office/drawing/2014/main" id="{9DB74A93-6A32-8442-B30E-79452F36C0BD}"/>
              </a:ext>
            </a:extLst>
          </p:cNvPr>
          <p:cNvPicPr>
            <a:picLocks noChangeAspect="1"/>
          </p:cNvPicPr>
          <p:nvPr/>
        </p:nvPicPr>
        <p:blipFill>
          <a:blip r:embed="rId3"/>
          <a:stretch>
            <a:fillRect/>
          </a:stretch>
        </p:blipFill>
        <p:spPr>
          <a:xfrm>
            <a:off x="299811" y="2247031"/>
            <a:ext cx="2762043" cy="2762043"/>
          </a:xfrm>
          <a:prstGeom prst="rect">
            <a:avLst/>
          </a:prstGeom>
        </p:spPr>
      </p:pic>
      <p:sp>
        <p:nvSpPr>
          <p:cNvPr id="33" name="TextBox 32">
            <a:extLst>
              <a:ext uri="{FF2B5EF4-FFF2-40B4-BE49-F238E27FC236}">
                <a16:creationId xmlns:a16="http://schemas.microsoft.com/office/drawing/2014/main" id="{9C8ED637-7090-D845-8905-50F54B7D57C6}"/>
              </a:ext>
            </a:extLst>
          </p:cNvPr>
          <p:cNvSpPr txBox="1"/>
          <p:nvPr/>
        </p:nvSpPr>
        <p:spPr>
          <a:xfrm>
            <a:off x="3181122" y="2247031"/>
            <a:ext cx="2762043" cy="3293209"/>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WEINGART TOWER 1A</a:t>
            </a:r>
          </a:p>
          <a:p>
            <a:r>
              <a:rPr lang="en-US" sz="1300" dirty="0">
                <a:solidFill>
                  <a:schemeClr val="tx1">
                    <a:lumMod val="50000"/>
                    <a:lumOff val="50000"/>
                  </a:schemeClr>
                </a:solidFill>
                <a:latin typeface="Arial" panose="020B0604020202020204" pitchFamily="34" charset="0"/>
                <a:cs typeface="Arial" panose="020B0604020202020204" pitchFamily="34" charset="0"/>
              </a:rPr>
              <a:t>555-561 S. Crocker St. </a:t>
            </a:r>
          </a:p>
          <a:p>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90013</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Project Summary</a:t>
            </a:r>
          </a:p>
          <a:p>
            <a:r>
              <a:rPr lang="en-US" sz="1300" dirty="0">
                <a:solidFill>
                  <a:schemeClr val="tx1">
                    <a:lumMod val="50000"/>
                    <a:lumOff val="50000"/>
                  </a:schemeClr>
                </a:solidFill>
                <a:latin typeface="Arial" panose="020B0604020202020204" pitchFamily="34" charset="0"/>
                <a:cs typeface="Arial" panose="020B0604020202020204" pitchFamily="34" charset="0"/>
              </a:rPr>
              <a:t>278 unit, 19-story high-rise: 228 studio units + 47 one-bedroom units + 3 one-bedroom management units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Target Population</a:t>
            </a:r>
          </a:p>
          <a:p>
            <a:r>
              <a:rPr lang="en-US" sz="1300" dirty="0">
                <a:solidFill>
                  <a:schemeClr val="tx1">
                    <a:lumMod val="50000"/>
                    <a:lumOff val="50000"/>
                  </a:schemeClr>
                </a:solidFill>
                <a:latin typeface="Arial" panose="020B0604020202020204" pitchFamily="34" charset="0"/>
                <a:cs typeface="Arial" panose="020B0604020202020204" pitchFamily="34" charset="0"/>
              </a:rPr>
              <a:t>People experiencing homelessness.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Status</a:t>
            </a:r>
            <a:endParaRPr lang="en-US" sz="1300" b="1" cap="all"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Construction to start early 2021</a:t>
            </a:r>
          </a:p>
        </p:txBody>
      </p:sp>
      <p:pic>
        <p:nvPicPr>
          <p:cNvPr id="30" name="Picture 29" descr="A tall building with lights on at night&#10;&#10;Description automatically generated with low confidence">
            <a:extLst>
              <a:ext uri="{FF2B5EF4-FFF2-40B4-BE49-F238E27FC236}">
                <a16:creationId xmlns:a16="http://schemas.microsoft.com/office/drawing/2014/main" id="{4A46B219-4F43-5841-9905-6CFFC663A3F7}"/>
              </a:ext>
            </a:extLst>
          </p:cNvPr>
          <p:cNvPicPr>
            <a:picLocks noChangeAspect="1"/>
          </p:cNvPicPr>
          <p:nvPr/>
        </p:nvPicPr>
        <p:blipFill>
          <a:blip r:embed="rId4"/>
          <a:stretch>
            <a:fillRect/>
          </a:stretch>
        </p:blipFill>
        <p:spPr>
          <a:xfrm>
            <a:off x="6249389" y="2247031"/>
            <a:ext cx="2762043" cy="2762043"/>
          </a:xfrm>
          <a:prstGeom prst="rect">
            <a:avLst/>
          </a:prstGeom>
        </p:spPr>
      </p:pic>
      <p:sp>
        <p:nvSpPr>
          <p:cNvPr id="34" name="TextBox 33">
            <a:extLst>
              <a:ext uri="{FF2B5EF4-FFF2-40B4-BE49-F238E27FC236}">
                <a16:creationId xmlns:a16="http://schemas.microsoft.com/office/drawing/2014/main" id="{CA20E559-3B2D-7A4E-98F2-E39D8FD38869}"/>
              </a:ext>
            </a:extLst>
          </p:cNvPr>
          <p:cNvSpPr txBox="1"/>
          <p:nvPr/>
        </p:nvSpPr>
        <p:spPr>
          <a:xfrm>
            <a:off x="9130700" y="2247031"/>
            <a:ext cx="2761488" cy="3093154"/>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WEINGART TOWER 1B</a:t>
            </a:r>
          </a:p>
          <a:p>
            <a:r>
              <a:rPr lang="en-US" sz="1300" dirty="0">
                <a:solidFill>
                  <a:schemeClr val="tx1">
                    <a:lumMod val="50000"/>
                    <a:lumOff val="50000"/>
                  </a:schemeClr>
                </a:solidFill>
                <a:latin typeface="Arial" panose="020B0604020202020204" pitchFamily="34" charset="0"/>
                <a:cs typeface="Arial" panose="020B0604020202020204" pitchFamily="34" charset="0"/>
              </a:rPr>
              <a:t>554-562 S. San Pedro St. Los Angeles, CA 90013</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Project Summary</a:t>
            </a:r>
            <a:endParaRPr lang="en-US" sz="1300" b="1" cap="all"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104 unit, 12-story high-rise: 103 studio units + 1 one-bedroom management unit.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Target Population</a:t>
            </a:r>
          </a:p>
          <a:p>
            <a:r>
              <a:rPr lang="en-US" sz="1300" dirty="0">
                <a:solidFill>
                  <a:schemeClr val="tx1">
                    <a:lumMod val="50000"/>
                    <a:lumOff val="50000"/>
                  </a:schemeClr>
                </a:solidFill>
                <a:latin typeface="Arial" panose="020B0604020202020204" pitchFamily="34" charset="0"/>
                <a:cs typeface="Arial" panose="020B0604020202020204" pitchFamily="34" charset="0"/>
              </a:rPr>
              <a:t>People experiencing homelessness.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Status</a:t>
            </a:r>
          </a:p>
          <a:p>
            <a:r>
              <a:rPr lang="en-US" sz="1300" dirty="0">
                <a:solidFill>
                  <a:schemeClr val="tx1">
                    <a:lumMod val="50000"/>
                    <a:lumOff val="50000"/>
                  </a:schemeClr>
                </a:solidFill>
                <a:latin typeface="Arial" panose="020B0604020202020204" pitchFamily="34" charset="0"/>
                <a:cs typeface="Arial" panose="020B0604020202020204" pitchFamily="34" charset="0"/>
              </a:rPr>
              <a:t>Tentative 2021 construction.</a:t>
            </a:r>
          </a:p>
        </p:txBody>
      </p:sp>
      <p:sp>
        <p:nvSpPr>
          <p:cNvPr id="13" name="TextBox 12">
            <a:extLst>
              <a:ext uri="{FF2B5EF4-FFF2-40B4-BE49-F238E27FC236}">
                <a16:creationId xmlns:a16="http://schemas.microsoft.com/office/drawing/2014/main" id="{BC341F82-5E3A-4945-9185-2C9B60382FEC}"/>
              </a:ext>
            </a:extLst>
          </p:cNvPr>
          <p:cNvSpPr txBox="1"/>
          <p:nvPr/>
        </p:nvSpPr>
        <p:spPr>
          <a:xfrm>
            <a:off x="0" y="6338525"/>
            <a:ext cx="12192000"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To learn more about the developments you see here, visit </a:t>
            </a:r>
            <a:r>
              <a:rPr lang="en-US" sz="1300" b="1" dirty="0" err="1">
                <a:solidFill>
                  <a:srgbClr val="0478A3"/>
                </a:solidFill>
                <a:latin typeface="Arial" panose="020B0604020202020204" pitchFamily="34" charset="0"/>
                <a:cs typeface="Arial" panose="020B0604020202020204" pitchFamily="34" charset="0"/>
              </a:rPr>
              <a:t>weingart.org</a:t>
            </a:r>
            <a:r>
              <a:rPr lang="en-US" sz="1300" b="1" dirty="0">
                <a:solidFill>
                  <a:srgbClr val="0478A3"/>
                </a:solidFill>
                <a:latin typeface="Arial" panose="020B0604020202020204" pitchFamily="34" charset="0"/>
                <a:cs typeface="Arial" panose="020B0604020202020204" pitchFamily="34" charset="0"/>
              </a:rPr>
              <a:t>/building-the-future.</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846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Present</a:t>
            </a:r>
          </a:p>
        </p:txBody>
      </p:sp>
      <p:sp>
        <p:nvSpPr>
          <p:cNvPr id="10" name="TextBox 9">
            <a:extLst>
              <a:ext uri="{FF2B5EF4-FFF2-40B4-BE49-F238E27FC236}">
                <a16:creationId xmlns:a16="http://schemas.microsoft.com/office/drawing/2014/main" id="{53009DA8-AC2B-024F-952B-155B297ADEFA}"/>
              </a:ext>
            </a:extLst>
          </p:cNvPr>
          <p:cNvSpPr txBox="1"/>
          <p:nvPr/>
        </p:nvSpPr>
        <p:spPr>
          <a:xfrm>
            <a:off x="1823362" y="1133856"/>
            <a:ext cx="8545277"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Increase Permanent Supportive Housing Stock (</a:t>
            </a:r>
            <a:r>
              <a:rPr lang="en-US" sz="1300" b="1" dirty="0" err="1">
                <a:solidFill>
                  <a:srgbClr val="0478A3"/>
                </a:solidFill>
                <a:latin typeface="Arial" panose="020B0604020202020204" pitchFamily="34" charset="0"/>
                <a:cs typeface="Arial" panose="020B0604020202020204" pitchFamily="34" charset="0"/>
              </a:rPr>
              <a:t>con’t</a:t>
            </a:r>
            <a:r>
              <a:rPr lang="en-US" sz="1300" b="1" dirty="0">
                <a:solidFill>
                  <a:srgbClr val="0478A3"/>
                </a:solidFill>
                <a:latin typeface="Arial" panose="020B0604020202020204" pitchFamily="34" charset="0"/>
                <a:cs typeface="Arial" panose="020B0604020202020204" pitchFamily="34" charset="0"/>
              </a:rPr>
              <a:t>)</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3" name="Picture 12" descr="A picture containing sky, outdoor, road, building&#10;&#10;Description automatically generated">
            <a:extLst>
              <a:ext uri="{FF2B5EF4-FFF2-40B4-BE49-F238E27FC236}">
                <a16:creationId xmlns:a16="http://schemas.microsoft.com/office/drawing/2014/main" id="{630C883A-7E2C-F24F-846C-98F735A07446}"/>
              </a:ext>
            </a:extLst>
          </p:cNvPr>
          <p:cNvPicPr>
            <a:picLocks noChangeAspect="1"/>
          </p:cNvPicPr>
          <p:nvPr/>
        </p:nvPicPr>
        <p:blipFill>
          <a:blip r:embed="rId3"/>
          <a:stretch>
            <a:fillRect/>
          </a:stretch>
        </p:blipFill>
        <p:spPr>
          <a:xfrm>
            <a:off x="6245352" y="2249424"/>
            <a:ext cx="2761488" cy="2761488"/>
          </a:xfrm>
          <a:prstGeom prst="rect">
            <a:avLst/>
          </a:prstGeom>
        </p:spPr>
      </p:pic>
      <p:pic>
        <p:nvPicPr>
          <p:cNvPr id="28" name="Picture 27" descr="A picture containing sky, outdoor, city, building&#10;&#10;Description automatically generated">
            <a:extLst>
              <a:ext uri="{FF2B5EF4-FFF2-40B4-BE49-F238E27FC236}">
                <a16:creationId xmlns:a16="http://schemas.microsoft.com/office/drawing/2014/main" id="{7F1F0EFE-759A-0741-A5D3-28E2E1E79ED6}"/>
              </a:ext>
            </a:extLst>
          </p:cNvPr>
          <p:cNvPicPr>
            <a:picLocks noChangeAspect="1"/>
          </p:cNvPicPr>
          <p:nvPr/>
        </p:nvPicPr>
        <p:blipFill>
          <a:blip r:embed="rId4"/>
          <a:stretch>
            <a:fillRect/>
          </a:stretch>
        </p:blipFill>
        <p:spPr>
          <a:xfrm>
            <a:off x="301752" y="2249424"/>
            <a:ext cx="2761488" cy="2761488"/>
          </a:xfrm>
          <a:prstGeom prst="rect">
            <a:avLst/>
          </a:prstGeom>
        </p:spPr>
      </p:pic>
      <p:sp>
        <p:nvSpPr>
          <p:cNvPr id="35" name="TextBox 34">
            <a:extLst>
              <a:ext uri="{FF2B5EF4-FFF2-40B4-BE49-F238E27FC236}">
                <a16:creationId xmlns:a16="http://schemas.microsoft.com/office/drawing/2014/main" id="{CFF0C7F2-D0AF-5748-981B-7CCE37E56CCA}"/>
              </a:ext>
            </a:extLst>
          </p:cNvPr>
          <p:cNvSpPr txBox="1"/>
          <p:nvPr/>
        </p:nvSpPr>
        <p:spPr>
          <a:xfrm>
            <a:off x="3182112" y="2249424"/>
            <a:ext cx="2761488" cy="3093154"/>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600 SAN PEDRO</a:t>
            </a:r>
          </a:p>
          <a:p>
            <a:r>
              <a:rPr lang="en-US" sz="1300" dirty="0">
                <a:solidFill>
                  <a:schemeClr val="tx1">
                    <a:lumMod val="50000"/>
                    <a:lumOff val="50000"/>
                  </a:schemeClr>
                </a:solidFill>
                <a:latin typeface="Arial" panose="020B0604020202020204" pitchFamily="34" charset="0"/>
                <a:cs typeface="Arial" panose="020B0604020202020204" pitchFamily="34" charset="0"/>
              </a:rPr>
              <a:t>600 S. San Pedro St.</a:t>
            </a:r>
          </a:p>
          <a:p>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90021</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Project Summary</a:t>
            </a:r>
          </a:p>
          <a:p>
            <a:r>
              <a:rPr lang="en-US" sz="1300" dirty="0">
                <a:solidFill>
                  <a:schemeClr val="tx1">
                    <a:lumMod val="50000"/>
                    <a:lumOff val="50000"/>
                  </a:schemeClr>
                </a:solidFill>
                <a:latin typeface="Arial" panose="020B0604020202020204" pitchFamily="34" charset="0"/>
                <a:cs typeface="Arial" panose="020B0604020202020204" pitchFamily="34" charset="0"/>
              </a:rPr>
              <a:t>302 unit, 18-story high-rise: 298 studio units + 4 two-bedroom management units. </a:t>
            </a:r>
          </a:p>
          <a:p>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Target Population</a:t>
            </a:r>
          </a:p>
          <a:p>
            <a:r>
              <a:rPr lang="en-US" sz="1300" dirty="0">
                <a:solidFill>
                  <a:schemeClr val="tx1">
                    <a:lumMod val="50000"/>
                    <a:lumOff val="50000"/>
                  </a:schemeClr>
                </a:solidFill>
                <a:latin typeface="Arial" panose="020B0604020202020204" pitchFamily="34" charset="0"/>
                <a:cs typeface="Arial" panose="020B0604020202020204" pitchFamily="34" charset="0"/>
              </a:rPr>
              <a:t>People experiencing homelessness.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Status</a:t>
            </a:r>
            <a:endParaRPr lang="en-US" sz="1300" b="1" cap="all"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Land use entitlements obtained</a:t>
            </a:r>
          </a:p>
        </p:txBody>
      </p:sp>
      <p:sp>
        <p:nvSpPr>
          <p:cNvPr id="37" name="TextBox 36">
            <a:extLst>
              <a:ext uri="{FF2B5EF4-FFF2-40B4-BE49-F238E27FC236}">
                <a16:creationId xmlns:a16="http://schemas.microsoft.com/office/drawing/2014/main" id="{A1871FD3-CC58-994F-BB18-65758EEB167E}"/>
              </a:ext>
            </a:extLst>
          </p:cNvPr>
          <p:cNvSpPr txBox="1"/>
          <p:nvPr/>
        </p:nvSpPr>
        <p:spPr>
          <a:xfrm>
            <a:off x="9134856" y="2249424"/>
            <a:ext cx="2761488" cy="3293209"/>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7024 BROADWAY</a:t>
            </a:r>
          </a:p>
          <a:p>
            <a:r>
              <a:rPr lang="en-US" sz="1300" dirty="0">
                <a:solidFill>
                  <a:schemeClr val="tx1">
                    <a:lumMod val="50000"/>
                    <a:lumOff val="50000"/>
                  </a:schemeClr>
                </a:solidFill>
                <a:latin typeface="Arial" panose="020B0604020202020204" pitchFamily="34" charset="0"/>
                <a:cs typeface="Arial" panose="020B0604020202020204" pitchFamily="34" charset="0"/>
              </a:rPr>
              <a:t>7024 S. Broadway</a:t>
            </a:r>
            <a:br>
              <a:rPr lang="en-US" sz="1300" dirty="0">
                <a:solidFill>
                  <a:schemeClr val="tx1">
                    <a:lumMod val="50000"/>
                    <a:lumOff val="50000"/>
                  </a:schemeClr>
                </a:solidFill>
                <a:latin typeface="Arial" panose="020B0604020202020204" pitchFamily="34" charset="0"/>
                <a:cs typeface="Arial" panose="020B0604020202020204" pitchFamily="34" charset="0"/>
              </a:rPr>
            </a:br>
            <a:r>
              <a:rPr lang="en-US" sz="1300" dirty="0">
                <a:solidFill>
                  <a:schemeClr val="tx1">
                    <a:lumMod val="50000"/>
                    <a:lumOff val="50000"/>
                  </a:schemeClr>
                </a:solidFill>
                <a:latin typeface="Arial" panose="020B0604020202020204" pitchFamily="34" charset="0"/>
                <a:cs typeface="Arial" panose="020B0604020202020204" pitchFamily="34" charset="0"/>
              </a:rPr>
              <a:t>Los Angeles, CA 90003</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Project Summary</a:t>
            </a:r>
          </a:p>
          <a:p>
            <a:r>
              <a:rPr lang="en-US" sz="1300" dirty="0">
                <a:solidFill>
                  <a:schemeClr val="tx1">
                    <a:lumMod val="50000"/>
                    <a:lumOff val="50000"/>
                  </a:schemeClr>
                </a:solidFill>
                <a:latin typeface="Arial" panose="020B0604020202020204" pitchFamily="34" charset="0"/>
                <a:cs typeface="Arial" panose="020B0604020202020204" pitchFamily="34" charset="0"/>
              </a:rPr>
              <a:t>52 unit, 6-story development: 40 studio units + 11 two-bedroom units + 1 two-bedroom management unit.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Target Population</a:t>
            </a:r>
          </a:p>
          <a:p>
            <a:r>
              <a:rPr lang="en-US" sz="1300" dirty="0">
                <a:solidFill>
                  <a:schemeClr val="tx1">
                    <a:lumMod val="50000"/>
                    <a:lumOff val="50000"/>
                  </a:schemeClr>
                </a:solidFill>
                <a:latin typeface="Arial" panose="020B0604020202020204" pitchFamily="34" charset="0"/>
                <a:cs typeface="Arial" panose="020B0604020202020204" pitchFamily="34" charset="0"/>
              </a:rPr>
              <a:t>Individuals and families experiencing homelessness.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chemeClr val="tx1">
                    <a:lumMod val="50000"/>
                    <a:lumOff val="50000"/>
                  </a:schemeClr>
                </a:solidFill>
                <a:latin typeface="Arial" panose="020B0604020202020204" pitchFamily="34" charset="0"/>
                <a:cs typeface="Arial" panose="020B0604020202020204" pitchFamily="34" charset="0"/>
              </a:rPr>
              <a:t>Status</a:t>
            </a:r>
            <a:endParaRPr lang="en-US" sz="1300" b="1" cap="all"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Predevelopment</a:t>
            </a:r>
          </a:p>
        </p:txBody>
      </p:sp>
      <p:sp>
        <p:nvSpPr>
          <p:cNvPr id="14" name="TextBox 13">
            <a:extLst>
              <a:ext uri="{FF2B5EF4-FFF2-40B4-BE49-F238E27FC236}">
                <a16:creationId xmlns:a16="http://schemas.microsoft.com/office/drawing/2014/main" id="{3DE363EF-54B8-DA40-B113-7A8DFFFB07AF}"/>
              </a:ext>
            </a:extLst>
          </p:cNvPr>
          <p:cNvSpPr txBox="1"/>
          <p:nvPr/>
        </p:nvSpPr>
        <p:spPr>
          <a:xfrm>
            <a:off x="0" y="6338525"/>
            <a:ext cx="12192000" cy="292388"/>
          </a:xfrm>
          <a:prstGeom prst="rect">
            <a:avLst/>
          </a:prstGeom>
          <a:noFill/>
        </p:spPr>
        <p:txBody>
          <a:bodyPr wrap="square" rtlCol="0">
            <a:spAutoFit/>
          </a:bodyPr>
          <a:lstStyle/>
          <a:p>
            <a:pPr algn="ctr"/>
            <a:r>
              <a:rPr lang="en-US" sz="1300" b="1" dirty="0">
                <a:solidFill>
                  <a:srgbClr val="0478A3"/>
                </a:solidFill>
                <a:latin typeface="Arial" panose="020B0604020202020204" pitchFamily="34" charset="0"/>
                <a:cs typeface="Arial" panose="020B0604020202020204" pitchFamily="34" charset="0"/>
              </a:rPr>
              <a:t>To learn more about the developments you see here, visit </a:t>
            </a:r>
            <a:r>
              <a:rPr lang="en-US" sz="1300" b="1" dirty="0" err="1">
                <a:solidFill>
                  <a:srgbClr val="0478A3"/>
                </a:solidFill>
                <a:latin typeface="Arial" panose="020B0604020202020204" pitchFamily="34" charset="0"/>
                <a:cs typeface="Arial" panose="020B0604020202020204" pitchFamily="34" charset="0"/>
              </a:rPr>
              <a:t>weingart.org</a:t>
            </a:r>
            <a:r>
              <a:rPr lang="en-US" sz="1300" b="1" dirty="0">
                <a:solidFill>
                  <a:srgbClr val="0478A3"/>
                </a:solidFill>
                <a:latin typeface="Arial" panose="020B0604020202020204" pitchFamily="34" charset="0"/>
                <a:cs typeface="Arial" panose="020B0604020202020204" pitchFamily="34" charset="0"/>
              </a:rPr>
              <a:t>/building-the-future.</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491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pic>
        <p:nvPicPr>
          <p:cNvPr id="5" name="Picture 4" descr="Question mark boxes">
            <a:extLst>
              <a:ext uri="{FF2B5EF4-FFF2-40B4-BE49-F238E27FC236}">
                <a16:creationId xmlns:a16="http://schemas.microsoft.com/office/drawing/2014/main" id="{8B619DF3-B5A7-1748-A946-45991BE492BA}"/>
              </a:ext>
            </a:extLst>
          </p:cNvPr>
          <p:cNvPicPr>
            <a:picLocks noChangeAspect="1"/>
          </p:cNvPicPr>
          <p:nvPr/>
        </p:nvPicPr>
        <p:blipFill>
          <a:blip r:embed="rId2" cstate="screen">
            <a:alphaModFix amt="16000"/>
            <a:extLst>
              <a:ext uri="{28A0092B-C50C-407E-A947-70E740481C1C}">
                <a14:useLocalDpi xmlns:a14="http://schemas.microsoft.com/office/drawing/2010/main"/>
              </a:ext>
            </a:extLst>
          </a:blip>
          <a:stretch>
            <a:fillRect/>
          </a:stretch>
        </p:blipFill>
        <p:spPr>
          <a:xfrm>
            <a:off x="224" y="0"/>
            <a:ext cx="12191551" cy="6858000"/>
          </a:xfrm>
          <a:prstGeom prst="rect">
            <a:avLst/>
          </a:prstGeom>
        </p:spPr>
      </p:pic>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0" name="TextBox 9">
            <a:extLst>
              <a:ext uri="{FF2B5EF4-FFF2-40B4-BE49-F238E27FC236}">
                <a16:creationId xmlns:a16="http://schemas.microsoft.com/office/drawing/2014/main" id="{53009DA8-AC2B-024F-952B-155B297ADEFA}"/>
              </a:ext>
            </a:extLst>
          </p:cNvPr>
          <p:cNvSpPr txBox="1"/>
          <p:nvPr/>
        </p:nvSpPr>
        <p:spPr>
          <a:xfrm>
            <a:off x="1823362" y="3228945"/>
            <a:ext cx="8545277" cy="400110"/>
          </a:xfrm>
          <a:prstGeom prst="rect">
            <a:avLst/>
          </a:prstGeom>
          <a:noFill/>
        </p:spPr>
        <p:txBody>
          <a:bodyPr wrap="square" rtlCol="0">
            <a:spAutoFit/>
          </a:bodyPr>
          <a:lstStyle/>
          <a:p>
            <a:pPr algn="ctr"/>
            <a:r>
              <a:rPr lang="en-US" sz="2000" b="1" dirty="0">
                <a:solidFill>
                  <a:srgbClr val="0478A3"/>
                </a:solidFill>
                <a:latin typeface="Arial" panose="020B0604020202020204" pitchFamily="34" charset="0"/>
                <a:cs typeface="Arial" panose="020B0604020202020204" pitchFamily="34" charset="0"/>
              </a:rPr>
              <a:t>QUESTIONS?</a:t>
            </a:r>
            <a:endParaRPr lang="en-US" sz="2000" b="1"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50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00ACC4-B002-4047-A703-49614A5F9C65}"/>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6" name="Rectangle 5">
            <a:extLst>
              <a:ext uri="{FF2B5EF4-FFF2-40B4-BE49-F238E27FC236}">
                <a16:creationId xmlns:a16="http://schemas.microsoft.com/office/drawing/2014/main" id="{F1653A3A-469F-0F4B-A17F-DDE1C62F62BA}"/>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7" name="TextBox 16">
            <a:extLst>
              <a:ext uri="{FF2B5EF4-FFF2-40B4-BE49-F238E27FC236}">
                <a16:creationId xmlns:a16="http://schemas.microsoft.com/office/drawing/2014/main" id="{DFBFAF12-7910-0D4B-A05E-7EC97B91FAD3}"/>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Success Stories</a:t>
            </a:r>
          </a:p>
        </p:txBody>
      </p:sp>
      <p:pic>
        <p:nvPicPr>
          <p:cNvPr id="1026" name="Picture 2">
            <a:extLst>
              <a:ext uri="{FF2B5EF4-FFF2-40B4-BE49-F238E27FC236}">
                <a16:creationId xmlns:a16="http://schemas.microsoft.com/office/drawing/2014/main" id="{3DD5CC22-1FFF-F649-8364-2A039CD051C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
          <a:stretch/>
        </p:blipFill>
        <p:spPr bwMode="auto">
          <a:xfrm>
            <a:off x="0" y="786951"/>
            <a:ext cx="12192000" cy="60710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E47B1A-82DD-7145-8175-31BB4D622BF3}"/>
              </a:ext>
            </a:extLst>
          </p:cNvPr>
          <p:cNvSpPr txBox="1"/>
          <p:nvPr/>
        </p:nvSpPr>
        <p:spPr>
          <a:xfrm>
            <a:off x="4844895" y="1504022"/>
            <a:ext cx="3109024" cy="1492716"/>
          </a:xfrm>
          <a:prstGeom prst="rect">
            <a:avLst/>
          </a:prstGeom>
          <a:noFill/>
        </p:spPr>
        <p:txBody>
          <a:bodyPr wrap="square" rtlCol="0">
            <a:spAutoFit/>
          </a:bodyPr>
          <a:lstStyle/>
          <a:p>
            <a:pPr algn="r"/>
            <a:r>
              <a:rPr lang="en-US" sz="2000" b="1" dirty="0">
                <a:solidFill>
                  <a:schemeClr val="bg1"/>
                </a:solidFill>
                <a:latin typeface="Arial" panose="020B0604020202020204" pitchFamily="34" charset="0"/>
                <a:cs typeface="Arial" panose="020B0604020202020204" pitchFamily="34" charset="0"/>
              </a:rPr>
              <a:t>THE STORIES. </a:t>
            </a:r>
          </a:p>
          <a:p>
            <a:pPr algn="r"/>
            <a:r>
              <a:rPr lang="en-US" sz="2000" b="1" dirty="0">
                <a:solidFill>
                  <a:schemeClr val="bg1"/>
                </a:solidFill>
                <a:latin typeface="Arial" panose="020B0604020202020204" pitchFamily="34" charset="0"/>
                <a:cs typeface="Arial" panose="020B0604020202020204" pitchFamily="34" charset="0"/>
              </a:rPr>
              <a:t>THE IMPACT.</a:t>
            </a:r>
          </a:p>
          <a:p>
            <a:pPr algn="r"/>
            <a:r>
              <a:rPr lang="en-US" sz="1100" dirty="0">
                <a:solidFill>
                  <a:schemeClr val="bg1"/>
                </a:solidFill>
                <a:latin typeface="Arial" panose="020B0604020202020204" pitchFamily="34" charset="0"/>
                <a:cs typeface="Arial" panose="020B0604020202020204" pitchFamily="34" charset="0"/>
              </a:rPr>
              <a:t>These videos are testaments to the importance of investing in people within our city by giving opportunities for success to those in need.</a:t>
            </a:r>
          </a:p>
          <a:p>
            <a:endParaRPr lang="en-US" dirty="0">
              <a:solidFill>
                <a:schemeClr val="bg1"/>
              </a:solidFill>
            </a:endParaRPr>
          </a:p>
        </p:txBody>
      </p:sp>
      <p:pic>
        <p:nvPicPr>
          <p:cNvPr id="4" name="Online Media 3" descr="Angela - Why It Matters">
            <a:hlinkClick r:id="" action="ppaction://media"/>
            <a:extLst>
              <a:ext uri="{FF2B5EF4-FFF2-40B4-BE49-F238E27FC236}">
                <a16:creationId xmlns:a16="http://schemas.microsoft.com/office/drawing/2014/main" id="{4DBDA90F-ABC6-8949-BDCC-4E20A0F90A33}"/>
              </a:ext>
            </a:extLst>
          </p:cNvPr>
          <p:cNvPicPr>
            <a:picLocks noRot="1" noChangeAspect="1"/>
          </p:cNvPicPr>
          <p:nvPr>
            <a:videoFile r:link="rId1"/>
          </p:nvPr>
        </p:nvPicPr>
        <p:blipFill>
          <a:blip r:embed="rId6"/>
          <a:stretch>
            <a:fillRect/>
          </a:stretch>
        </p:blipFill>
        <p:spPr>
          <a:xfrm>
            <a:off x="8327571" y="1139516"/>
            <a:ext cx="3316438" cy="1873788"/>
          </a:xfrm>
          <a:prstGeom prst="rect">
            <a:avLst/>
          </a:prstGeom>
        </p:spPr>
      </p:pic>
      <p:pic>
        <p:nvPicPr>
          <p:cNvPr id="5" name="Online Media 4" descr="Julio Estrada - Why It Matters">
            <a:hlinkClick r:id="" action="ppaction://media"/>
            <a:extLst>
              <a:ext uri="{FF2B5EF4-FFF2-40B4-BE49-F238E27FC236}">
                <a16:creationId xmlns:a16="http://schemas.microsoft.com/office/drawing/2014/main" id="{AAC21F03-BE60-B341-9EEE-71D8DA0F882B}"/>
              </a:ext>
            </a:extLst>
          </p:cNvPr>
          <p:cNvPicPr>
            <a:picLocks noRot="1" noChangeAspect="1"/>
          </p:cNvPicPr>
          <p:nvPr>
            <a:videoFile r:link="rId2"/>
          </p:nvPr>
        </p:nvPicPr>
        <p:blipFill>
          <a:blip r:embed="rId7"/>
          <a:stretch>
            <a:fillRect/>
          </a:stretch>
        </p:blipFill>
        <p:spPr>
          <a:xfrm>
            <a:off x="8327571" y="3514597"/>
            <a:ext cx="3316438" cy="1873788"/>
          </a:xfrm>
          <a:prstGeom prst="rect">
            <a:avLst/>
          </a:prstGeom>
        </p:spPr>
      </p:pic>
      <p:sp>
        <p:nvSpPr>
          <p:cNvPr id="23" name="TextBox 22">
            <a:extLst>
              <a:ext uri="{FF2B5EF4-FFF2-40B4-BE49-F238E27FC236}">
                <a16:creationId xmlns:a16="http://schemas.microsoft.com/office/drawing/2014/main" id="{6081097C-3487-E34C-B9DF-9C0BDA4A19F2}"/>
              </a:ext>
            </a:extLst>
          </p:cNvPr>
          <p:cNvSpPr txBox="1"/>
          <p:nvPr/>
        </p:nvSpPr>
        <p:spPr>
          <a:xfrm>
            <a:off x="7808002" y="5874667"/>
            <a:ext cx="3836007" cy="430887"/>
          </a:xfrm>
          <a:prstGeom prst="rect">
            <a:avLst/>
          </a:prstGeom>
          <a:noFill/>
        </p:spPr>
        <p:txBody>
          <a:bodyPr wrap="square" rtlCol="0">
            <a:spAutoFit/>
          </a:bodyPr>
          <a:lstStyle/>
          <a:p>
            <a:pPr algn="r"/>
            <a:r>
              <a:rPr lang="en-US" sz="1100" b="1" dirty="0">
                <a:solidFill>
                  <a:schemeClr val="bg1"/>
                </a:solidFill>
                <a:latin typeface="Arial" panose="020B0604020202020204" pitchFamily="34" charset="0"/>
                <a:cs typeface="Arial" panose="020B0604020202020204" pitchFamily="34" charset="0"/>
              </a:rPr>
              <a:t>To view additional Success Stories,</a:t>
            </a:r>
            <a:br>
              <a:rPr lang="en-US" sz="1100" b="1" dirty="0">
                <a:solidFill>
                  <a:schemeClr val="bg1"/>
                </a:solidFill>
                <a:latin typeface="Arial" panose="020B0604020202020204" pitchFamily="34" charset="0"/>
                <a:cs typeface="Arial" panose="020B0604020202020204" pitchFamily="34" charset="0"/>
              </a:rPr>
            </a:br>
            <a:r>
              <a:rPr lang="en-US" sz="1100" b="1" dirty="0">
                <a:solidFill>
                  <a:schemeClr val="bg1"/>
                </a:solidFill>
                <a:latin typeface="Arial" panose="020B0604020202020204" pitchFamily="34" charset="0"/>
                <a:cs typeface="Arial" panose="020B0604020202020204" pitchFamily="34" charset="0"/>
              </a:rPr>
              <a:t>visit </a:t>
            </a:r>
            <a:r>
              <a:rPr lang="en-US" sz="1100" b="1" dirty="0" err="1">
                <a:solidFill>
                  <a:srgbClr val="E0E580"/>
                </a:solidFill>
                <a:latin typeface="Arial" panose="020B0604020202020204" pitchFamily="34" charset="0"/>
                <a:cs typeface="Arial" panose="020B0604020202020204" pitchFamily="34" charset="0"/>
              </a:rPr>
              <a:t>weingart.org</a:t>
            </a:r>
            <a:r>
              <a:rPr lang="en-US" sz="1100" b="1" dirty="0">
                <a:solidFill>
                  <a:srgbClr val="E0E580"/>
                </a:solidFill>
                <a:latin typeface="Arial" panose="020B0604020202020204" pitchFamily="34" charset="0"/>
                <a:cs typeface="Arial" panose="020B0604020202020204" pitchFamily="34" charset="0"/>
              </a:rPr>
              <a:t>/success-stories</a:t>
            </a:r>
            <a:r>
              <a:rPr lang="en-US" sz="1100" b="1" dirty="0">
                <a:solidFill>
                  <a:schemeClr val="bg1"/>
                </a:solidFill>
                <a:latin typeface="Arial" panose="020B0604020202020204" pitchFamily="34" charset="0"/>
                <a:cs typeface="Arial" panose="020B0604020202020204" pitchFamily="34" charset="0"/>
              </a:rPr>
              <a:t>.</a:t>
            </a:r>
            <a:endParaRPr lang="en-US" sz="1100" dirty="0">
              <a:solidFill>
                <a:schemeClr val="bg1"/>
              </a:solidFill>
            </a:endParaRPr>
          </a:p>
        </p:txBody>
      </p:sp>
    </p:spTree>
    <p:extLst>
      <p:ext uri="{BB962C8B-B14F-4D97-AF65-F5344CB8AC3E}">
        <p14:creationId xmlns:p14="http://schemas.microsoft.com/office/powerpoint/2010/main" val="11918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72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653A3A-469F-0F4B-A17F-DDE1C62F62BA}"/>
              </a:ext>
            </a:extLst>
          </p:cNvPr>
          <p:cNvSpPr/>
          <p:nvPr/>
        </p:nvSpPr>
        <p:spPr>
          <a:xfrm>
            <a:off x="0" y="0"/>
            <a:ext cx="12192000" cy="6858000"/>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DFBFAF12-7910-0D4B-A05E-7EC97B91FAD3}"/>
              </a:ext>
            </a:extLst>
          </p:cNvPr>
          <p:cNvSpPr txBox="1"/>
          <p:nvPr/>
        </p:nvSpPr>
        <p:spPr>
          <a:xfrm>
            <a:off x="0" y="5992403"/>
            <a:ext cx="121920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To download a copy of this presentation, please visit </a:t>
            </a:r>
            <a:r>
              <a:rPr lang="en-US" b="1" dirty="0" err="1">
                <a:solidFill>
                  <a:srgbClr val="E0E580"/>
                </a:solidFill>
                <a:latin typeface="Arial" panose="020B0604020202020204" pitchFamily="34" charset="0"/>
                <a:cs typeface="Arial" panose="020B0604020202020204" pitchFamily="34" charset="0"/>
              </a:rPr>
              <a:t>weingart.org</a:t>
            </a:r>
            <a:r>
              <a:rPr lang="en-US" b="1" dirty="0">
                <a:solidFill>
                  <a:srgbClr val="E0E580"/>
                </a:solidFill>
                <a:latin typeface="Arial" panose="020B0604020202020204" pitchFamily="34" charset="0"/>
                <a:cs typeface="Arial" panose="020B0604020202020204" pitchFamily="34" charset="0"/>
              </a:rPr>
              <a:t>/timeline</a:t>
            </a:r>
            <a:r>
              <a:rPr lang="en-US" b="1" dirty="0">
                <a:solidFill>
                  <a:schemeClr val="bg1"/>
                </a:solidFill>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36070657-7877-7E4B-9D8E-EE5A298D5C96}"/>
              </a:ext>
            </a:extLst>
          </p:cNvPr>
          <p:cNvGrpSpPr/>
          <p:nvPr/>
        </p:nvGrpSpPr>
        <p:grpSpPr>
          <a:xfrm>
            <a:off x="0" y="2666151"/>
            <a:ext cx="12192000" cy="1525699"/>
            <a:chOff x="0" y="2790793"/>
            <a:chExt cx="12192000" cy="1525699"/>
          </a:xfrm>
        </p:grpSpPr>
        <p:pic>
          <p:nvPicPr>
            <p:cNvPr id="15" name="Picture 14">
              <a:extLst>
                <a:ext uri="{FF2B5EF4-FFF2-40B4-BE49-F238E27FC236}">
                  <a16:creationId xmlns:a16="http://schemas.microsoft.com/office/drawing/2014/main" id="{3AB6D64E-359C-B142-89A0-5D4E8E71F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4893" y="2790793"/>
              <a:ext cx="562215" cy="592441"/>
            </a:xfrm>
            <a:prstGeom prst="rect">
              <a:avLst/>
            </a:prstGeom>
          </p:spPr>
        </p:pic>
        <p:pic>
          <p:nvPicPr>
            <p:cNvPr id="2" name="Picture 1">
              <a:extLst>
                <a:ext uri="{FF2B5EF4-FFF2-40B4-BE49-F238E27FC236}">
                  <a16:creationId xmlns:a16="http://schemas.microsoft.com/office/drawing/2014/main" id="{D1C24C20-C857-2F41-A7AD-8F9C922F3AAA}"/>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5584258" y="3469098"/>
              <a:ext cx="1023484" cy="499920"/>
            </a:xfrm>
            <a:prstGeom prst="rect">
              <a:avLst/>
            </a:prstGeom>
          </p:spPr>
        </p:pic>
        <p:sp>
          <p:nvSpPr>
            <p:cNvPr id="3" name="TextBox 2">
              <a:extLst>
                <a:ext uri="{FF2B5EF4-FFF2-40B4-BE49-F238E27FC236}">
                  <a16:creationId xmlns:a16="http://schemas.microsoft.com/office/drawing/2014/main" id="{EF59FA42-EE5C-FB44-BC96-FCB85FD0C193}"/>
                </a:ext>
              </a:extLst>
            </p:cNvPr>
            <p:cNvSpPr txBox="1"/>
            <p:nvPr/>
          </p:nvSpPr>
          <p:spPr>
            <a:xfrm>
              <a:off x="0" y="4054882"/>
              <a:ext cx="12192000" cy="261610"/>
            </a:xfrm>
            <a:prstGeom prst="rect">
              <a:avLst/>
            </a:prstGeom>
            <a:noFill/>
          </p:spPr>
          <p:txBody>
            <a:bodyPr wrap="square" rtlCol="0">
              <a:spAutoFit/>
            </a:bodyPr>
            <a:lstStyle/>
            <a:p>
              <a:pPr algn="ctr"/>
              <a:r>
                <a:rPr lang="en-US" sz="1100" dirty="0">
                  <a:solidFill>
                    <a:schemeClr val="bg1"/>
                  </a:solidFill>
                  <a:latin typeface="Arial" panose="020B0604020202020204" pitchFamily="34" charset="0"/>
                  <a:cs typeface="Arial" panose="020B0604020202020204" pitchFamily="34" charset="0"/>
                </a:rPr>
                <a:t>© 2021 Weingart Center Association; All Rights Reserved</a:t>
              </a:r>
            </a:p>
          </p:txBody>
        </p:sp>
      </p:grpSp>
    </p:spTree>
    <p:extLst>
      <p:ext uri="{BB962C8B-B14F-4D97-AF65-F5344CB8AC3E}">
        <p14:creationId xmlns:p14="http://schemas.microsoft.com/office/powerpoint/2010/main" val="265505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B4BFD56-46C1-7E46-9299-5817C97B134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704332"/>
            <a:ext cx="4568454" cy="615366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Homelessness and the Weingart Response</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2" name="TextBox 11">
            <a:extLst>
              <a:ext uri="{FF2B5EF4-FFF2-40B4-BE49-F238E27FC236}">
                <a16:creationId xmlns:a16="http://schemas.microsoft.com/office/drawing/2014/main" id="{10DD9F1D-C9BE-224E-AEE0-1C86662C912E}"/>
              </a:ext>
            </a:extLst>
          </p:cNvPr>
          <p:cNvSpPr txBox="1"/>
          <p:nvPr/>
        </p:nvSpPr>
        <p:spPr>
          <a:xfrm>
            <a:off x="5068477" y="1634425"/>
            <a:ext cx="7008676" cy="4293483"/>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CURRENT</a:t>
            </a:r>
            <a:endParaRPr lang="en-US" sz="1300" b="1"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Chief Operating Officer, Weingart Center Association since 2016.</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PRIOR</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Chief Operating Officer, Skid Row Housing Trust</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Mercy Housing California</a:t>
            </a:r>
          </a:p>
          <a:p>
            <a:pPr marL="628650" lvl="1"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Regional Director of Philanthropy</a:t>
            </a:r>
          </a:p>
          <a:p>
            <a:pPr marL="628650" lvl="1"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Director of Strategic Initiatives</a:t>
            </a:r>
          </a:p>
          <a:p>
            <a:pPr marL="628650" lvl="1"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Vice President Resident Services</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Program Liaison, Mayor Riordan’s Office</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Program Director, Weingart Urban Center YMCA</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Senior Development Associate, </a:t>
            </a:r>
            <a:r>
              <a:rPr lang="en-US" sz="1300" dirty="0" err="1">
                <a:solidFill>
                  <a:schemeClr val="tx1">
                    <a:lumMod val="50000"/>
                    <a:lumOff val="50000"/>
                  </a:schemeClr>
                </a:solidFill>
                <a:latin typeface="Arial" panose="020B0604020202020204" pitchFamily="34" charset="0"/>
                <a:cs typeface="Arial" panose="020B0604020202020204" pitchFamily="34" charset="0"/>
              </a:rPr>
              <a:t>Netzel</a:t>
            </a:r>
            <a:r>
              <a:rPr lang="en-US" sz="1300" dirty="0">
                <a:solidFill>
                  <a:schemeClr val="tx1">
                    <a:lumMod val="50000"/>
                    <a:lumOff val="50000"/>
                  </a:schemeClr>
                </a:solidFill>
                <a:latin typeface="Arial" panose="020B0604020202020204" pitchFamily="34" charset="0"/>
                <a:cs typeface="Arial" panose="020B0604020202020204" pitchFamily="34" charset="0"/>
              </a:rPr>
              <a:t> Associates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RECOGNITION</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Recognized as one of L.A.’s 50 Power Women in Real Estate Development</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Recipient of 2020 Impact-Makers to Watch Award</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b="1" dirty="0">
                <a:solidFill>
                  <a:srgbClr val="0478A3"/>
                </a:solidFill>
                <a:latin typeface="Arial" panose="020B0604020202020204" pitchFamily="34" charset="0"/>
                <a:cs typeface="Arial" panose="020B0604020202020204" pitchFamily="34" charset="0"/>
              </a:rPr>
              <a:t>EDUCATION</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Pepperdine University</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Pacific Oaks, Pasadena</a:t>
            </a: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Fashion Institute Design &amp; Merchandising, L.A.</a:t>
            </a:r>
          </a:p>
        </p:txBody>
      </p:sp>
      <p:sp>
        <p:nvSpPr>
          <p:cNvPr id="16" name="TextBox 15">
            <a:extLst>
              <a:ext uri="{FF2B5EF4-FFF2-40B4-BE49-F238E27FC236}">
                <a16:creationId xmlns:a16="http://schemas.microsoft.com/office/drawing/2014/main" id="{5D8E21A2-4C07-A243-B0AC-B75786618B27}"/>
              </a:ext>
            </a:extLst>
          </p:cNvPr>
          <p:cNvSpPr txBox="1"/>
          <p:nvPr/>
        </p:nvSpPr>
        <p:spPr>
          <a:xfrm>
            <a:off x="0" y="6080760"/>
            <a:ext cx="4568454" cy="492443"/>
          </a:xfrm>
          <a:prstGeom prst="rect">
            <a:avLst/>
          </a:prstGeom>
          <a:noFill/>
        </p:spPr>
        <p:txBody>
          <a:bodyPr wrap="square" rtlCol="0">
            <a:spAutoFit/>
          </a:bodyPr>
          <a:lstStyle/>
          <a:p>
            <a:pPr algn="ctr"/>
            <a:r>
              <a:rPr lang="en-US" sz="1300" b="1" dirty="0">
                <a:solidFill>
                  <a:srgbClr val="E0E580"/>
                </a:solidFill>
                <a:latin typeface="Arial" panose="020B0604020202020204" pitchFamily="34" charset="0"/>
                <a:cs typeface="Arial" panose="020B0604020202020204" pitchFamily="34" charset="0"/>
              </a:rPr>
              <a:t>TONJA BOYKIN</a:t>
            </a:r>
          </a:p>
          <a:p>
            <a:pPr algn="ctr"/>
            <a:r>
              <a:rPr lang="en-US" sz="1300" dirty="0">
                <a:solidFill>
                  <a:schemeClr val="bg1"/>
                </a:solidFill>
                <a:latin typeface="Arial" panose="020B0604020202020204" pitchFamily="34" charset="0"/>
                <a:cs typeface="Arial" panose="020B0604020202020204" pitchFamily="34" charset="0"/>
              </a:rPr>
              <a:t>Chief Operating Officer</a:t>
            </a:r>
          </a:p>
        </p:txBody>
      </p:sp>
    </p:spTree>
    <p:extLst>
      <p:ext uri="{BB962C8B-B14F-4D97-AF65-F5344CB8AC3E}">
        <p14:creationId xmlns:p14="http://schemas.microsoft.com/office/powerpoint/2010/main" val="2778662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Homelessness and the Weingart Response</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2" name="TextBox 1">
            <a:extLst>
              <a:ext uri="{FF2B5EF4-FFF2-40B4-BE49-F238E27FC236}">
                <a16:creationId xmlns:a16="http://schemas.microsoft.com/office/drawing/2014/main" id="{BEAC1642-2F2C-B046-8E48-DF737D577FCD}"/>
              </a:ext>
            </a:extLst>
          </p:cNvPr>
          <p:cNvSpPr txBox="1"/>
          <p:nvPr/>
        </p:nvSpPr>
        <p:spPr>
          <a:xfrm>
            <a:off x="942878" y="2024996"/>
            <a:ext cx="10370165" cy="3293209"/>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EMPOWERING &amp; TRANSFORMING LIVES</a:t>
            </a:r>
          </a:p>
          <a:p>
            <a:r>
              <a:rPr lang="en-US" sz="1300" dirty="0">
                <a:solidFill>
                  <a:schemeClr val="tx1">
                    <a:lumMod val="50000"/>
                    <a:lumOff val="50000"/>
                  </a:schemeClr>
                </a:solidFill>
                <a:latin typeface="Arial" panose="020B0604020202020204" pitchFamily="34" charset="0"/>
                <a:cs typeface="Arial" panose="020B0604020202020204" pitchFamily="34" charset="0"/>
              </a:rPr>
              <a:t>The Weingart Center is a 501(c)(3) nonprofit agency that provides homeless individuals with the basic tools necessary to stabilize their lives, secure income, and find permanent housing.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Its mission is to empower and transform lives by delivering innovative solutions to break the cycle of homelessness.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The Weingart Center provides direct services to more than 44,000 economically disadvantaged individuals per year.</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The Weingart Center offers programs that are uniquely tailored to meet the diverse needs of the populations it serves.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The Weingart Center’s primary programs and services are housed in the 11-story former El Rey Hotel building, originally designed by architect Charles </a:t>
            </a:r>
            <a:r>
              <a:rPr lang="en-US" sz="1300" dirty="0" err="1">
                <a:solidFill>
                  <a:schemeClr val="tx1">
                    <a:lumMod val="50000"/>
                    <a:lumOff val="50000"/>
                  </a:schemeClr>
                </a:solidFill>
                <a:latin typeface="Arial" panose="020B0604020202020204" pitchFamily="34" charset="0"/>
                <a:cs typeface="Arial" panose="020B0604020202020204" pitchFamily="34" charset="0"/>
              </a:rPr>
              <a:t>Wittlesey</a:t>
            </a:r>
            <a:r>
              <a:rPr lang="en-US" sz="1300" dirty="0">
                <a:solidFill>
                  <a:schemeClr val="tx1">
                    <a:lumMod val="50000"/>
                    <a:lumOff val="50000"/>
                  </a:schemeClr>
                </a:solidFill>
                <a:latin typeface="Arial" panose="020B0604020202020204" pitchFamily="34" charset="0"/>
                <a:cs typeface="Arial" panose="020B0604020202020204" pitchFamily="34" charset="0"/>
              </a:rPr>
              <a:t> in 1925, and is located at the corner of 6th Street and San Pedro Street in Downtown Los Angeles. </a:t>
            </a:r>
          </a:p>
          <a:p>
            <a:pPr lvl="1"/>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In 1951, Ben and Stella Weingart started the Weingart Foundation.</a:t>
            </a:r>
          </a:p>
          <a:p>
            <a:pPr marL="628650" lvl="1"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1983, the El Ray Hotel was donated to the Weingart Center.</a:t>
            </a:r>
          </a:p>
        </p:txBody>
      </p:sp>
    </p:spTree>
    <p:extLst>
      <p:ext uri="{BB962C8B-B14F-4D97-AF65-F5344CB8AC3E}">
        <p14:creationId xmlns:p14="http://schemas.microsoft.com/office/powerpoint/2010/main" val="83885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Homelessness and the Weingart Response</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2" name="TextBox 1">
            <a:extLst>
              <a:ext uri="{FF2B5EF4-FFF2-40B4-BE49-F238E27FC236}">
                <a16:creationId xmlns:a16="http://schemas.microsoft.com/office/drawing/2014/main" id="{BEAC1642-2F2C-B046-8E48-DF737D577FCD}"/>
              </a:ext>
            </a:extLst>
          </p:cNvPr>
          <p:cNvSpPr txBox="1"/>
          <p:nvPr/>
        </p:nvSpPr>
        <p:spPr>
          <a:xfrm>
            <a:off x="942877" y="2181224"/>
            <a:ext cx="5957653" cy="3293209"/>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THE STATE OF HOMELESSNESS IN THE U.S., 2021</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The number of individuals experiencing homelessness in the U.S. is estimated at 552,830.</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Every year, roughly 13,000 people experiencing homelessness die in the U.S.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Statistics on homeless demographics reveal that age disparities are a common occurrence on the street.</a:t>
            </a:r>
          </a:p>
          <a:p>
            <a:pPr marL="628650" lvl="1"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Only 15.6% are aged 51-61</a:t>
            </a:r>
          </a:p>
          <a:p>
            <a:pPr marL="628650" lvl="1"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Only 3.2% are aged 62 or older</a:t>
            </a:r>
          </a:p>
          <a:p>
            <a:pPr marL="628650" lvl="1"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20% are children</a:t>
            </a:r>
          </a:p>
        </p:txBody>
      </p:sp>
      <p:pic>
        <p:nvPicPr>
          <p:cNvPr id="3" name="Picture 2">
            <a:extLst>
              <a:ext uri="{FF2B5EF4-FFF2-40B4-BE49-F238E27FC236}">
                <a16:creationId xmlns:a16="http://schemas.microsoft.com/office/drawing/2014/main" id="{AD25C838-AB32-9249-A733-80B37BC338F9}"/>
              </a:ext>
            </a:extLst>
          </p:cNvPr>
          <p:cNvPicPr>
            <a:picLocks noChangeAspect="1"/>
          </p:cNvPicPr>
          <p:nvPr/>
        </p:nvPicPr>
        <p:blipFill>
          <a:blip r:embed="rId3"/>
          <a:stretch>
            <a:fillRect/>
          </a:stretch>
        </p:blipFill>
        <p:spPr>
          <a:xfrm>
            <a:off x="7623544" y="786950"/>
            <a:ext cx="4568456" cy="6081757"/>
          </a:xfrm>
          <a:prstGeom prst="rect">
            <a:avLst/>
          </a:prstGeom>
        </p:spPr>
      </p:pic>
    </p:spTree>
    <p:extLst>
      <p:ext uri="{BB962C8B-B14F-4D97-AF65-F5344CB8AC3E}">
        <p14:creationId xmlns:p14="http://schemas.microsoft.com/office/powerpoint/2010/main" val="3662797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Homelessness and the Weingart Response</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2" name="TextBox 1">
            <a:extLst>
              <a:ext uri="{FF2B5EF4-FFF2-40B4-BE49-F238E27FC236}">
                <a16:creationId xmlns:a16="http://schemas.microsoft.com/office/drawing/2014/main" id="{BEAC1642-2F2C-B046-8E48-DF737D577FCD}"/>
              </a:ext>
            </a:extLst>
          </p:cNvPr>
          <p:cNvSpPr txBox="1"/>
          <p:nvPr/>
        </p:nvSpPr>
        <p:spPr>
          <a:xfrm>
            <a:off x="942877" y="2497742"/>
            <a:ext cx="6143723" cy="3093154"/>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THE STATE OF HOMELESSNESS IN THE U.S., 2021 (</a:t>
            </a:r>
            <a:r>
              <a:rPr lang="en-US" sz="1300" b="1" dirty="0" err="1">
                <a:solidFill>
                  <a:srgbClr val="0478A3"/>
                </a:solidFill>
                <a:latin typeface="Arial" panose="020B0604020202020204" pitchFamily="34" charset="0"/>
                <a:cs typeface="Arial" panose="020B0604020202020204" pitchFamily="34" charset="0"/>
              </a:rPr>
              <a:t>con’t</a:t>
            </a:r>
            <a:r>
              <a:rPr lang="en-US" sz="1300" b="1" dirty="0">
                <a:solidFill>
                  <a:srgbClr val="0478A3"/>
                </a:solidFill>
                <a:latin typeface="Arial" panose="020B0604020202020204" pitchFamily="34" charset="0"/>
                <a:cs typeface="Arial" panose="020B0604020202020204" pitchFamily="34" charset="0"/>
              </a:rPr>
              <a: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Only 48% are White</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39% are Black/African American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13% are of Hispanic origin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Native Americans make up 2.8%</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61% are male</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40% of all men experiencing homelessness are Veterans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8% of homeless veterans are women</a:t>
            </a:r>
          </a:p>
        </p:txBody>
      </p:sp>
      <p:pic>
        <p:nvPicPr>
          <p:cNvPr id="9" name="Picture 8" descr="A picture containing sky, outdoor, sunset, nature&#10;&#10;Description automatically generated">
            <a:extLst>
              <a:ext uri="{FF2B5EF4-FFF2-40B4-BE49-F238E27FC236}">
                <a16:creationId xmlns:a16="http://schemas.microsoft.com/office/drawing/2014/main" id="{87E671B9-73F1-AA43-A983-0554153BD7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3544" y="768974"/>
            <a:ext cx="4568456" cy="6089026"/>
          </a:xfrm>
          <a:prstGeom prst="rect">
            <a:avLst/>
          </a:prstGeom>
        </p:spPr>
      </p:pic>
    </p:spTree>
    <p:extLst>
      <p:ext uri="{BB962C8B-B14F-4D97-AF65-F5344CB8AC3E}">
        <p14:creationId xmlns:p14="http://schemas.microsoft.com/office/powerpoint/2010/main" val="328301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36723B-9EFA-B240-8F41-BA63432402CD}"/>
              </a:ext>
            </a:extLst>
          </p:cNvPr>
          <p:cNvSpPr/>
          <p:nvPr/>
        </p:nvSpPr>
        <p:spPr>
          <a:xfrm>
            <a:off x="7623542" y="797311"/>
            <a:ext cx="4568457" cy="6060690"/>
          </a:xfrm>
          <a:prstGeom prst="rect">
            <a:avLst/>
          </a:prstGeom>
          <a:solidFill>
            <a:srgbClr val="6A9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9B86"/>
              </a:solidFill>
            </a:endParaRPr>
          </a:p>
        </p:txBody>
      </p:sp>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Homelessness and the Weingart Response</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12" name="TextBox 11">
            <a:extLst>
              <a:ext uri="{FF2B5EF4-FFF2-40B4-BE49-F238E27FC236}">
                <a16:creationId xmlns:a16="http://schemas.microsoft.com/office/drawing/2014/main" id="{094AA70A-1E62-224D-B2AC-8E6B78E254FB}"/>
              </a:ext>
            </a:extLst>
          </p:cNvPr>
          <p:cNvSpPr txBox="1"/>
          <p:nvPr/>
        </p:nvSpPr>
        <p:spPr>
          <a:xfrm>
            <a:off x="942878" y="1380833"/>
            <a:ext cx="6647853" cy="4893647"/>
          </a:xfrm>
          <a:prstGeom prst="rect">
            <a:avLst/>
          </a:prstGeom>
          <a:noFill/>
        </p:spPr>
        <p:txBody>
          <a:bodyPr wrap="square" rtlCol="0">
            <a:spAutoFit/>
          </a:bodyPr>
          <a:lstStyle/>
          <a:p>
            <a:r>
              <a:rPr lang="en-US" sz="1300" b="1" dirty="0">
                <a:solidFill>
                  <a:srgbClr val="0478A3"/>
                </a:solidFill>
                <a:latin typeface="Arial" panose="020B0604020202020204" pitchFamily="34" charset="0"/>
                <a:cs typeface="Arial" panose="020B0604020202020204" pitchFamily="34" charset="0"/>
              </a:rPr>
              <a:t>SKID ROW: AN EARLY HISTORY</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The term “Skid Row” originated during the construction of the mid-19</a:t>
            </a:r>
            <a:r>
              <a:rPr lang="en-US" sz="1300" baseline="30000" dirty="0">
                <a:solidFill>
                  <a:schemeClr val="tx1">
                    <a:lumMod val="50000"/>
                    <a:lumOff val="50000"/>
                  </a:schemeClr>
                </a:solidFill>
                <a:latin typeface="Arial" panose="020B0604020202020204" pitchFamily="34" charset="0"/>
                <a:cs typeface="Arial" panose="020B0604020202020204" pitchFamily="34" charset="0"/>
              </a:rPr>
              <a:t>th</a:t>
            </a:r>
            <a:r>
              <a:rPr lang="en-US" sz="1300" dirty="0">
                <a:solidFill>
                  <a:schemeClr val="tx1">
                    <a:lumMod val="50000"/>
                    <a:lumOff val="50000"/>
                  </a:schemeClr>
                </a:solidFill>
                <a:latin typeface="Arial" panose="020B0604020202020204" pitchFamily="34" charset="0"/>
                <a:cs typeface="Arial" panose="020B0604020202020204" pitchFamily="34" charset="0"/>
              </a:rPr>
              <a:t> Century Railroads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The railroad workers were mostly transient, immigrant men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Alcoholism grew among this population of men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Religious organizations responded by opening shelters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During the 1930s Great Depression, men from all over headed West for employment</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This pattern of transient population continued into the 1950s and 1960s</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The 1970s brought Vietnam Veterans to Skid Row. </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Legislation was passed to deinstitutionalize hospitals serving the mentally ill</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In the 1950s, many of the residential hotels fell into disrepair</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In the 1970s, L.A. Mayor, Tom Bradley created a special Blue Ribbon Commission</a:t>
            </a:r>
          </a:p>
          <a:p>
            <a:pPr marL="171450" indent="-171450">
              <a:buFont typeface="Arial" panose="020B0604020202020204" pitchFamily="34" charset="0"/>
              <a:buChar char="•"/>
            </a:pPr>
            <a:endParaRPr lang="en-US" sz="1300" dirty="0">
              <a:solidFill>
                <a:schemeClr val="tx1">
                  <a:lumMod val="50000"/>
                  <a:lumOff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300" dirty="0">
                <a:solidFill>
                  <a:schemeClr val="tx1">
                    <a:lumMod val="50000"/>
                    <a:lumOff val="50000"/>
                  </a:schemeClr>
                </a:solidFill>
                <a:latin typeface="Arial" panose="020B0604020202020204" pitchFamily="34" charset="0"/>
                <a:cs typeface="Arial" panose="020B0604020202020204" pitchFamily="34" charset="0"/>
              </a:rPr>
              <a:t>The 1980s saw a substantial increase in homelessness</a:t>
            </a:r>
          </a:p>
        </p:txBody>
      </p:sp>
      <p:sp>
        <p:nvSpPr>
          <p:cNvPr id="3" name="TextBox 2">
            <a:extLst>
              <a:ext uri="{FF2B5EF4-FFF2-40B4-BE49-F238E27FC236}">
                <a16:creationId xmlns:a16="http://schemas.microsoft.com/office/drawing/2014/main" id="{0A3FD311-1A80-D64F-9A49-98DBC3FF1F83}"/>
              </a:ext>
            </a:extLst>
          </p:cNvPr>
          <p:cNvSpPr txBox="1"/>
          <p:nvPr/>
        </p:nvSpPr>
        <p:spPr>
          <a:xfrm>
            <a:off x="7974022" y="4908620"/>
            <a:ext cx="3834686" cy="938719"/>
          </a:xfrm>
          <a:prstGeom prst="rect">
            <a:avLst/>
          </a:prstGeom>
          <a:noFill/>
        </p:spPr>
        <p:txBody>
          <a:bodyPr wrap="square" rtlCol="0">
            <a:spAutoFit/>
          </a:bodyPr>
          <a:lstStyle/>
          <a:p>
            <a:r>
              <a:rPr lang="en-US" sz="1100" b="1" dirty="0">
                <a:solidFill>
                  <a:srgbClr val="E0E580"/>
                </a:solidFill>
                <a:latin typeface="Arial" panose="020B0604020202020204" pitchFamily="34" charset="0"/>
                <a:cs typeface="Arial" panose="020B0604020202020204" pitchFamily="34" charset="0"/>
              </a:rPr>
              <a:t>SKID ROW BOUNDARIES</a:t>
            </a:r>
            <a:br>
              <a:rPr lang="en-US" sz="1100" dirty="0">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East: 3</a:t>
            </a:r>
            <a:r>
              <a:rPr lang="en-US" sz="1100" baseline="30000" dirty="0">
                <a:solidFill>
                  <a:schemeClr val="bg1"/>
                </a:solidFill>
                <a:latin typeface="Arial" panose="020B0604020202020204" pitchFamily="34" charset="0"/>
                <a:cs typeface="Arial" panose="020B0604020202020204" pitchFamily="34" charset="0"/>
              </a:rPr>
              <a:t>rd</a:t>
            </a:r>
            <a:r>
              <a:rPr lang="en-US" sz="1100" dirty="0">
                <a:solidFill>
                  <a:schemeClr val="bg1"/>
                </a:solidFill>
                <a:latin typeface="Arial" panose="020B0604020202020204" pitchFamily="34" charset="0"/>
                <a:cs typeface="Arial" panose="020B0604020202020204" pitchFamily="34" charset="0"/>
              </a:rPr>
              <a:t> St.</a:t>
            </a:r>
          </a:p>
          <a:p>
            <a:r>
              <a:rPr lang="en-US" sz="1100" dirty="0">
                <a:solidFill>
                  <a:schemeClr val="bg1"/>
                </a:solidFill>
                <a:latin typeface="Arial" panose="020B0604020202020204" pitchFamily="34" charset="0"/>
                <a:cs typeface="Arial" panose="020B0604020202020204" pitchFamily="34" charset="0"/>
              </a:rPr>
              <a:t>North: Main St.</a:t>
            </a:r>
          </a:p>
          <a:p>
            <a:r>
              <a:rPr lang="en-US" sz="1100" dirty="0">
                <a:solidFill>
                  <a:schemeClr val="bg1"/>
                </a:solidFill>
                <a:latin typeface="Arial" panose="020B0604020202020204" pitchFamily="34" charset="0"/>
                <a:cs typeface="Arial" panose="020B0604020202020204" pitchFamily="34" charset="0"/>
              </a:rPr>
              <a:t>West: 7</a:t>
            </a:r>
            <a:r>
              <a:rPr lang="en-US" sz="1100" baseline="30000" dirty="0">
                <a:solidFill>
                  <a:schemeClr val="bg1"/>
                </a:solidFill>
                <a:latin typeface="Arial" panose="020B0604020202020204" pitchFamily="34" charset="0"/>
                <a:cs typeface="Arial" panose="020B0604020202020204" pitchFamily="34" charset="0"/>
              </a:rPr>
              <a:t>th</a:t>
            </a:r>
            <a:r>
              <a:rPr lang="en-US" sz="1100" dirty="0">
                <a:solidFill>
                  <a:schemeClr val="bg1"/>
                </a:solidFill>
                <a:latin typeface="Arial" panose="020B0604020202020204" pitchFamily="34" charset="0"/>
                <a:cs typeface="Arial" panose="020B0604020202020204" pitchFamily="34" charset="0"/>
              </a:rPr>
              <a:t> St.</a:t>
            </a:r>
          </a:p>
          <a:p>
            <a:r>
              <a:rPr lang="en-US" sz="1100" dirty="0">
                <a:solidFill>
                  <a:schemeClr val="bg1"/>
                </a:solidFill>
                <a:latin typeface="Arial" panose="020B0604020202020204" pitchFamily="34" charset="0"/>
                <a:cs typeface="Arial" panose="020B0604020202020204" pitchFamily="34" charset="0"/>
              </a:rPr>
              <a:t>South: Alameda St.</a:t>
            </a:r>
          </a:p>
        </p:txBody>
      </p:sp>
      <p:pic>
        <p:nvPicPr>
          <p:cNvPr id="18" name="Picture 17" descr="Map&#10;&#10;Description automatically generated with medium confidence">
            <a:extLst>
              <a:ext uri="{FF2B5EF4-FFF2-40B4-BE49-F238E27FC236}">
                <a16:creationId xmlns:a16="http://schemas.microsoft.com/office/drawing/2014/main" id="{B2BCD850-FA3D-1B42-9857-206AEF977981}"/>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8048449" y="1713023"/>
            <a:ext cx="3724843" cy="3051155"/>
          </a:xfrm>
          <a:prstGeom prst="rect">
            <a:avLst/>
          </a:prstGeom>
        </p:spPr>
      </p:pic>
    </p:spTree>
    <p:extLst>
      <p:ext uri="{BB962C8B-B14F-4D97-AF65-F5344CB8AC3E}">
        <p14:creationId xmlns:p14="http://schemas.microsoft.com/office/powerpoint/2010/main" val="318338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1980s</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sp>
        <p:nvSpPr>
          <p:cNvPr id="8" name="TextBox 7">
            <a:extLst>
              <a:ext uri="{FF2B5EF4-FFF2-40B4-BE49-F238E27FC236}">
                <a16:creationId xmlns:a16="http://schemas.microsoft.com/office/drawing/2014/main" id="{1F84349B-EA66-8C4B-AA0D-B53797F7A3F7}"/>
              </a:ext>
            </a:extLst>
          </p:cNvPr>
          <p:cNvSpPr txBox="1"/>
          <p:nvPr/>
        </p:nvSpPr>
        <p:spPr>
          <a:xfrm>
            <a:off x="5411477" y="2157614"/>
            <a:ext cx="5757266" cy="1092607"/>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President Reagan repeals the Mental Health Systems Act.</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DMH notes a rise in mental health cases: 50% overall, 90% in women.</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Economic downturn, rising housing prices, and lack of affordable housing.</a:t>
            </a:r>
          </a:p>
        </p:txBody>
      </p:sp>
      <p:sp>
        <p:nvSpPr>
          <p:cNvPr id="9" name="TextBox 8">
            <a:extLst>
              <a:ext uri="{FF2B5EF4-FFF2-40B4-BE49-F238E27FC236}">
                <a16:creationId xmlns:a16="http://schemas.microsoft.com/office/drawing/2014/main" id="{FC745E25-8F8F-D14E-A25E-9DFEBE8921BC}"/>
              </a:ext>
            </a:extLst>
          </p:cNvPr>
          <p:cNvSpPr txBox="1"/>
          <p:nvPr/>
        </p:nvSpPr>
        <p:spPr>
          <a:xfrm>
            <a:off x="5411475" y="4294789"/>
            <a:ext cx="5357215" cy="1292662"/>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Committee formed to address the inebriated.</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WCA opens its doors in 1983 in the El Rey Hotel in DTLA. It included:</a:t>
            </a:r>
          </a:p>
          <a:p>
            <a:pPr lvl="1"/>
            <a:r>
              <a:rPr lang="en-US" sz="1300" dirty="0">
                <a:solidFill>
                  <a:schemeClr val="tx1">
                    <a:lumMod val="50000"/>
                    <a:lumOff val="50000"/>
                  </a:schemeClr>
                </a:solidFill>
                <a:latin typeface="Arial" panose="020B0604020202020204" pitchFamily="34" charset="0"/>
                <a:cs typeface="Arial" panose="020B0604020202020204" pitchFamily="34" charset="0"/>
              </a:rPr>
              <a:t>• 24-hour clinic</a:t>
            </a:r>
          </a:p>
          <a:p>
            <a:pPr lvl="1"/>
            <a:r>
              <a:rPr lang="en-US" sz="1300" dirty="0">
                <a:solidFill>
                  <a:schemeClr val="tx1">
                    <a:lumMod val="50000"/>
                    <a:lumOff val="50000"/>
                  </a:schemeClr>
                </a:solidFill>
                <a:latin typeface="Arial" panose="020B0604020202020204" pitchFamily="34" charset="0"/>
                <a:cs typeface="Arial" panose="020B0604020202020204" pitchFamily="34" charset="0"/>
              </a:rPr>
              <a:t>• Mental health center</a:t>
            </a:r>
          </a:p>
          <a:p>
            <a:pPr lvl="1"/>
            <a:r>
              <a:rPr lang="en-US" sz="1300" dirty="0">
                <a:solidFill>
                  <a:schemeClr val="tx1">
                    <a:lumMod val="50000"/>
                    <a:lumOff val="50000"/>
                  </a:schemeClr>
                </a:solidFill>
                <a:latin typeface="Arial" panose="020B0604020202020204" pitchFamily="34" charset="0"/>
                <a:cs typeface="Arial" panose="020B0604020202020204" pitchFamily="34" charset="0"/>
              </a:rPr>
              <a:t>• Detox center</a:t>
            </a:r>
          </a:p>
        </p:txBody>
      </p:sp>
      <p:cxnSp>
        <p:nvCxnSpPr>
          <p:cNvPr id="5" name="Straight Connector 4">
            <a:extLst>
              <a:ext uri="{FF2B5EF4-FFF2-40B4-BE49-F238E27FC236}">
                <a16:creationId xmlns:a16="http://schemas.microsoft.com/office/drawing/2014/main" id="{C0F7DDA6-8114-2247-B26F-A953C824E25E}"/>
              </a:ext>
            </a:extLst>
          </p:cNvPr>
          <p:cNvCxnSpPr>
            <a:cxnSpLocks/>
            <a:stCxn id="37" idx="4"/>
            <a:endCxn id="6" idx="0"/>
          </p:cNvCxnSpPr>
          <p:nvPr/>
        </p:nvCxnSpPr>
        <p:spPr>
          <a:xfrm flipH="1" flipV="1">
            <a:off x="5416958" y="2217173"/>
            <a:ext cx="3133" cy="2678252"/>
          </a:xfrm>
          <a:prstGeom prst="line">
            <a:avLst/>
          </a:prstGeom>
          <a:ln w="15875">
            <a:solidFill>
              <a:srgbClr val="FF390B"/>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B6FD241B-02DB-784A-BD31-F4D6DB223E3D}"/>
              </a:ext>
            </a:extLst>
          </p:cNvPr>
          <p:cNvSpPr/>
          <p:nvPr/>
        </p:nvSpPr>
        <p:spPr>
          <a:xfrm>
            <a:off x="5361138" y="2217173"/>
            <a:ext cx="111639" cy="111639"/>
          </a:xfrm>
          <a:prstGeom prst="ellipse">
            <a:avLst/>
          </a:prstGeom>
          <a:solidFill>
            <a:srgbClr val="FF3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ADFD38E-8B24-CD40-8BE0-8A623ECD246B}"/>
              </a:ext>
            </a:extLst>
          </p:cNvPr>
          <p:cNvSpPr/>
          <p:nvPr/>
        </p:nvSpPr>
        <p:spPr>
          <a:xfrm>
            <a:off x="5361138" y="2629817"/>
            <a:ext cx="111639" cy="111639"/>
          </a:xfrm>
          <a:prstGeom prst="ellipse">
            <a:avLst/>
          </a:prstGeom>
          <a:solidFill>
            <a:srgbClr val="FF3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B43F201-AD40-7F44-A484-7903DEAF19AE}"/>
              </a:ext>
            </a:extLst>
          </p:cNvPr>
          <p:cNvSpPr/>
          <p:nvPr/>
        </p:nvSpPr>
        <p:spPr>
          <a:xfrm>
            <a:off x="5355655" y="3053938"/>
            <a:ext cx="111639" cy="111639"/>
          </a:xfrm>
          <a:prstGeom prst="ellipse">
            <a:avLst/>
          </a:prstGeom>
          <a:solidFill>
            <a:srgbClr val="FF3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BA00F4-5CCD-234F-A5A0-3B6E122D1B3F}"/>
              </a:ext>
            </a:extLst>
          </p:cNvPr>
          <p:cNvSpPr/>
          <p:nvPr/>
        </p:nvSpPr>
        <p:spPr>
          <a:xfrm>
            <a:off x="5364271" y="4374888"/>
            <a:ext cx="111639" cy="111639"/>
          </a:xfrm>
          <a:prstGeom prst="ellipse">
            <a:avLst/>
          </a:prstGeom>
          <a:solidFill>
            <a:srgbClr val="FF3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5AD1C17-A4C8-A345-AC71-4BB3BFB00483}"/>
              </a:ext>
            </a:extLst>
          </p:cNvPr>
          <p:cNvSpPr/>
          <p:nvPr/>
        </p:nvSpPr>
        <p:spPr>
          <a:xfrm>
            <a:off x="5364271" y="4783786"/>
            <a:ext cx="111639" cy="111639"/>
          </a:xfrm>
          <a:prstGeom prst="ellipse">
            <a:avLst/>
          </a:prstGeom>
          <a:solidFill>
            <a:srgbClr val="FF3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D1E5A26E-F7D1-EE40-BCE3-2B2A4C44F41C}"/>
              </a:ext>
            </a:extLst>
          </p:cNvPr>
          <p:cNvSpPr/>
          <p:nvPr/>
        </p:nvSpPr>
        <p:spPr>
          <a:xfrm>
            <a:off x="5415191" y="1625349"/>
            <a:ext cx="1907273" cy="421049"/>
          </a:xfrm>
          <a:prstGeom prst="homePlate">
            <a:avLst/>
          </a:prstGeom>
          <a:solidFill>
            <a:srgbClr val="FF39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AB206FF-DDC4-A14E-9A9C-273BACF3387F}"/>
              </a:ext>
            </a:extLst>
          </p:cNvPr>
          <p:cNvSpPr txBox="1"/>
          <p:nvPr/>
        </p:nvSpPr>
        <p:spPr>
          <a:xfrm>
            <a:off x="5411474" y="1642044"/>
            <a:ext cx="1623979"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1980s</a:t>
            </a:r>
          </a:p>
        </p:txBody>
      </p:sp>
      <p:pic>
        <p:nvPicPr>
          <p:cNvPr id="85" name="Picture 84">
            <a:extLst>
              <a:ext uri="{FF2B5EF4-FFF2-40B4-BE49-F238E27FC236}">
                <a16:creationId xmlns:a16="http://schemas.microsoft.com/office/drawing/2014/main" id="{795179BF-73A1-CF46-AF4C-A2BDA61ADFE0}"/>
              </a:ext>
            </a:extLst>
          </p:cNvPr>
          <p:cNvPicPr>
            <a:picLocks noChangeAspect="1"/>
          </p:cNvPicPr>
          <p:nvPr/>
        </p:nvPicPr>
        <p:blipFill>
          <a:blip r:embed="rId3"/>
          <a:stretch>
            <a:fillRect/>
          </a:stretch>
        </p:blipFill>
        <p:spPr>
          <a:xfrm>
            <a:off x="3967993" y="2291426"/>
            <a:ext cx="1250116" cy="795528"/>
          </a:xfrm>
          <a:prstGeom prst="rect">
            <a:avLst/>
          </a:prstGeom>
        </p:spPr>
      </p:pic>
      <p:pic>
        <p:nvPicPr>
          <p:cNvPr id="86" name="Picture 85">
            <a:extLst>
              <a:ext uri="{FF2B5EF4-FFF2-40B4-BE49-F238E27FC236}">
                <a16:creationId xmlns:a16="http://schemas.microsoft.com/office/drawing/2014/main" id="{3E9F6D9E-6E3D-2D48-ADDD-7CB947B5E052}"/>
              </a:ext>
            </a:extLst>
          </p:cNvPr>
          <p:cNvPicPr>
            <a:picLocks noChangeAspect="1"/>
          </p:cNvPicPr>
          <p:nvPr/>
        </p:nvPicPr>
        <p:blipFill>
          <a:blip r:embed="rId4"/>
          <a:stretch>
            <a:fillRect/>
          </a:stretch>
        </p:blipFill>
        <p:spPr>
          <a:xfrm>
            <a:off x="4292882" y="4345582"/>
            <a:ext cx="748732" cy="795528"/>
          </a:xfrm>
          <a:prstGeom prst="rect">
            <a:avLst/>
          </a:prstGeom>
        </p:spPr>
      </p:pic>
      <p:cxnSp>
        <p:nvCxnSpPr>
          <p:cNvPr id="50" name="Straight Connector 49">
            <a:extLst>
              <a:ext uri="{FF2B5EF4-FFF2-40B4-BE49-F238E27FC236}">
                <a16:creationId xmlns:a16="http://schemas.microsoft.com/office/drawing/2014/main" id="{C2B3A8FD-BFA5-4B40-9C99-A6A23DED42CF}"/>
              </a:ext>
            </a:extLst>
          </p:cNvPr>
          <p:cNvCxnSpPr>
            <a:cxnSpLocks/>
            <a:endCxn id="36" idx="4"/>
          </p:cNvCxnSpPr>
          <p:nvPr/>
        </p:nvCxnSpPr>
        <p:spPr>
          <a:xfrm flipV="1">
            <a:off x="5420091" y="4486527"/>
            <a:ext cx="0" cy="278299"/>
          </a:xfrm>
          <a:prstGeom prst="line">
            <a:avLst/>
          </a:prstGeom>
          <a:ln w="15875">
            <a:solidFill>
              <a:srgbClr val="FF390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715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7D5BBF-830B-2048-894F-AB0F5C205F00}"/>
              </a:ext>
            </a:extLst>
          </p:cNvPr>
          <p:cNvSpPr/>
          <p:nvPr/>
        </p:nvSpPr>
        <p:spPr>
          <a:xfrm>
            <a:off x="7623542" y="797311"/>
            <a:ext cx="4568457" cy="6060690"/>
          </a:xfrm>
          <a:prstGeom prst="rect">
            <a:avLst/>
          </a:prstGeom>
          <a:solidFill>
            <a:srgbClr val="6A9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9B86"/>
              </a:solidFill>
            </a:endParaRPr>
          </a:p>
        </p:txBody>
      </p:sp>
      <p:sp>
        <p:nvSpPr>
          <p:cNvPr id="26" name="Rectangle 25">
            <a:extLst>
              <a:ext uri="{FF2B5EF4-FFF2-40B4-BE49-F238E27FC236}">
                <a16:creationId xmlns:a16="http://schemas.microsoft.com/office/drawing/2014/main" id="{7DFBA099-9A15-2949-B384-C6B6D578B7E3}"/>
              </a:ext>
            </a:extLst>
          </p:cNvPr>
          <p:cNvSpPr/>
          <p:nvPr/>
        </p:nvSpPr>
        <p:spPr>
          <a:xfrm>
            <a:off x="0" y="79380"/>
            <a:ext cx="12192000" cy="707571"/>
          </a:xfrm>
          <a:prstGeom prst="rect">
            <a:avLst/>
          </a:prstGeom>
          <a:solidFill>
            <a:srgbClr val="E0E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4" name="Rectangle 23">
            <a:extLst>
              <a:ext uri="{FF2B5EF4-FFF2-40B4-BE49-F238E27FC236}">
                <a16:creationId xmlns:a16="http://schemas.microsoft.com/office/drawing/2014/main" id="{8B3310D4-68F5-6F44-8C84-6142799F80A3}"/>
              </a:ext>
            </a:extLst>
          </p:cNvPr>
          <p:cNvSpPr/>
          <p:nvPr/>
        </p:nvSpPr>
        <p:spPr>
          <a:xfrm>
            <a:off x="0" y="0"/>
            <a:ext cx="12192000" cy="707571"/>
          </a:xfrm>
          <a:prstGeom prst="rect">
            <a:avLst/>
          </a:prstGeom>
          <a:solidFill>
            <a:srgbClr val="047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78A3"/>
              </a:solidFill>
            </a:endParaRPr>
          </a:p>
        </p:txBody>
      </p:sp>
      <p:sp>
        <p:nvSpPr>
          <p:cNvPr id="25" name="TextBox 24">
            <a:extLst>
              <a:ext uri="{FF2B5EF4-FFF2-40B4-BE49-F238E27FC236}">
                <a16:creationId xmlns:a16="http://schemas.microsoft.com/office/drawing/2014/main" id="{530F6C63-EA30-7743-BB8D-58E2C31E266B}"/>
              </a:ext>
            </a:extLst>
          </p:cNvPr>
          <p:cNvSpPr txBox="1"/>
          <p:nvPr/>
        </p:nvSpPr>
        <p:spPr>
          <a:xfrm>
            <a:off x="942878" y="169119"/>
            <a:ext cx="69383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1980s</a:t>
            </a:r>
          </a:p>
        </p:txBody>
      </p:sp>
      <p:pic>
        <p:nvPicPr>
          <p:cNvPr id="27" name="Picture 26">
            <a:extLst>
              <a:ext uri="{FF2B5EF4-FFF2-40B4-BE49-F238E27FC236}">
                <a16:creationId xmlns:a16="http://schemas.microsoft.com/office/drawing/2014/main" id="{4C8D0386-9D5F-EA41-B2C5-28696C3B70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6" y="102816"/>
            <a:ext cx="485666" cy="511777"/>
          </a:xfrm>
          <a:prstGeom prst="rect">
            <a:avLst/>
          </a:prstGeom>
        </p:spPr>
      </p:pic>
      <p:pic>
        <p:nvPicPr>
          <p:cNvPr id="20" name="Picture 19" descr="A picture containing text, building, outdoor, sign&#10;&#10;Description automatically generated">
            <a:extLst>
              <a:ext uri="{FF2B5EF4-FFF2-40B4-BE49-F238E27FC236}">
                <a16:creationId xmlns:a16="http://schemas.microsoft.com/office/drawing/2014/main" id="{D88F61FA-B576-4D4E-8781-C2080F0BA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5004" y="1328928"/>
            <a:ext cx="3379943" cy="4827530"/>
          </a:xfrm>
          <a:prstGeom prst="rect">
            <a:avLst/>
          </a:prstGeom>
          <a:ln w="19050">
            <a:solidFill>
              <a:schemeClr val="bg1"/>
            </a:solidFill>
          </a:ln>
        </p:spPr>
      </p:pic>
      <p:sp>
        <p:nvSpPr>
          <p:cNvPr id="21" name="TextBox 20">
            <a:extLst>
              <a:ext uri="{FF2B5EF4-FFF2-40B4-BE49-F238E27FC236}">
                <a16:creationId xmlns:a16="http://schemas.microsoft.com/office/drawing/2014/main" id="{F38EA82A-FBEC-2941-90F1-C36CEA58FBE9}"/>
              </a:ext>
            </a:extLst>
          </p:cNvPr>
          <p:cNvSpPr txBox="1"/>
          <p:nvPr/>
        </p:nvSpPr>
        <p:spPr>
          <a:xfrm>
            <a:off x="942878" y="2281079"/>
            <a:ext cx="5378408" cy="3093154"/>
          </a:xfrm>
          <a:prstGeom prst="rect">
            <a:avLst/>
          </a:prstGeom>
          <a:noFill/>
        </p:spPr>
        <p:txBody>
          <a:bodyPr wrap="square" rtlCol="0">
            <a:spAutoFit/>
          </a:bodyPr>
          <a:lstStyle/>
          <a:p>
            <a:r>
              <a:rPr lang="en-US" sz="1300" dirty="0">
                <a:solidFill>
                  <a:schemeClr val="tx1">
                    <a:lumMod val="50000"/>
                    <a:lumOff val="50000"/>
                  </a:schemeClr>
                </a:solidFill>
                <a:latin typeface="Arial" panose="020B0604020202020204" pitchFamily="34" charset="0"/>
                <a:cs typeface="Arial" panose="020B0604020202020204" pitchFamily="34" charset="0"/>
              </a:rPr>
              <a:t>The Weingart Center’s primary programs are housed in the 11-story former El Rey Hotel building, located at the corner of 6th and San Pedro Street.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The building was constructed in 1926, which later came under the ownership of Ben Weingart and the Weingart Foundation. </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In 1983, the Weingart Center was opened as a “one-stop” service facility to address the homelessness crisis in Los Angeles.</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Located in a single building, the Weingart Rehabilitation Center was the first all-inclusive facility for alcoholism recovery and related services in the country.</a:t>
            </a:r>
          </a:p>
          <a:p>
            <a:endParaRPr lang="en-US" sz="1300" dirty="0">
              <a:solidFill>
                <a:schemeClr val="tx1">
                  <a:lumMod val="50000"/>
                  <a:lumOff val="50000"/>
                </a:schemeClr>
              </a:solidFill>
              <a:latin typeface="Arial" panose="020B0604020202020204" pitchFamily="34" charset="0"/>
              <a:cs typeface="Arial" panose="020B0604020202020204" pitchFamily="34" charset="0"/>
            </a:endParaRPr>
          </a:p>
          <a:p>
            <a:r>
              <a:rPr lang="en-US" sz="1300" dirty="0">
                <a:solidFill>
                  <a:schemeClr val="tx1">
                    <a:lumMod val="50000"/>
                    <a:lumOff val="50000"/>
                  </a:schemeClr>
                </a:solidFill>
                <a:latin typeface="Arial" panose="020B0604020202020204" pitchFamily="34" charset="0"/>
                <a:cs typeface="Arial" panose="020B0604020202020204" pitchFamily="34" charset="0"/>
              </a:rPr>
              <a:t>The facility accommodated both men and women.</a:t>
            </a:r>
          </a:p>
        </p:txBody>
      </p:sp>
    </p:spTree>
    <p:extLst>
      <p:ext uri="{BB962C8B-B14F-4D97-AF65-F5344CB8AC3E}">
        <p14:creationId xmlns:p14="http://schemas.microsoft.com/office/powerpoint/2010/main" val="1934746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3161</TotalTime>
  <Words>2646</Words>
  <Application>Microsoft Macintosh PowerPoint</Application>
  <PresentationFormat>Widescreen</PresentationFormat>
  <Paragraphs>432</Paragraphs>
  <Slides>26</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Jericho Kilpatrick</dc:creator>
  <cp:keywords/>
  <dc:description/>
  <cp:lastModifiedBy>Jericho Kilpatrick</cp:lastModifiedBy>
  <cp:revision>4</cp:revision>
  <cp:lastPrinted>2021-09-21T21:24:14Z</cp:lastPrinted>
  <dcterms:created xsi:type="dcterms:W3CDTF">2021-08-17T18:19:27Z</dcterms:created>
  <dcterms:modified xsi:type="dcterms:W3CDTF">2021-10-26T18:26:23Z</dcterms:modified>
  <cp:category/>
</cp:coreProperties>
</file>